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4" r:id="rId3"/>
    <p:sldMasterId id="2147483677" r:id="rId4"/>
  </p:sldMasterIdLst>
  <p:notesMasterIdLst>
    <p:notesMasterId r:id="rId60"/>
  </p:notesMasterIdLst>
  <p:handoutMasterIdLst>
    <p:handoutMasterId r:id="rId61"/>
  </p:handoutMasterIdLst>
  <p:sldIdLst>
    <p:sldId id="636" r:id="rId5"/>
    <p:sldId id="830" r:id="rId6"/>
    <p:sldId id="838" r:id="rId7"/>
    <p:sldId id="831" r:id="rId8"/>
    <p:sldId id="839" r:id="rId9"/>
    <p:sldId id="841" r:id="rId10"/>
    <p:sldId id="842" r:id="rId11"/>
    <p:sldId id="840" r:id="rId12"/>
    <p:sldId id="832" r:id="rId13"/>
    <p:sldId id="890" r:id="rId14"/>
    <p:sldId id="836" r:id="rId15"/>
    <p:sldId id="843" r:id="rId16"/>
    <p:sldId id="844" r:id="rId17"/>
    <p:sldId id="845" r:id="rId18"/>
    <p:sldId id="846" r:id="rId19"/>
    <p:sldId id="847" r:id="rId20"/>
    <p:sldId id="848" r:id="rId21"/>
    <p:sldId id="834" r:id="rId22"/>
    <p:sldId id="852" r:id="rId23"/>
    <p:sldId id="853" r:id="rId24"/>
    <p:sldId id="854" r:id="rId25"/>
    <p:sldId id="855" r:id="rId26"/>
    <p:sldId id="856" r:id="rId27"/>
    <p:sldId id="858" r:id="rId28"/>
    <p:sldId id="859" r:id="rId29"/>
    <p:sldId id="849" r:id="rId30"/>
    <p:sldId id="873" r:id="rId31"/>
    <p:sldId id="850" r:id="rId32"/>
    <p:sldId id="860" r:id="rId33"/>
    <p:sldId id="861" r:id="rId34"/>
    <p:sldId id="862" r:id="rId35"/>
    <p:sldId id="863" r:id="rId36"/>
    <p:sldId id="864" r:id="rId37"/>
    <p:sldId id="865" r:id="rId38"/>
    <p:sldId id="866" r:id="rId39"/>
    <p:sldId id="870" r:id="rId40"/>
    <p:sldId id="871" r:id="rId41"/>
    <p:sldId id="889" r:id="rId42"/>
    <p:sldId id="882" r:id="rId43"/>
    <p:sldId id="891" r:id="rId44"/>
    <p:sldId id="867" r:id="rId45"/>
    <p:sldId id="869" r:id="rId46"/>
    <p:sldId id="872" r:id="rId47"/>
    <p:sldId id="888" r:id="rId48"/>
    <p:sldId id="868" r:id="rId49"/>
    <p:sldId id="886" r:id="rId50"/>
    <p:sldId id="874" r:id="rId51"/>
    <p:sldId id="885" r:id="rId52"/>
    <p:sldId id="887" r:id="rId53"/>
    <p:sldId id="881" r:id="rId54"/>
    <p:sldId id="875" r:id="rId55"/>
    <p:sldId id="876" r:id="rId56"/>
    <p:sldId id="877" r:id="rId57"/>
    <p:sldId id="878" r:id="rId58"/>
    <p:sldId id="884" r:id="rId59"/>
  </p:sldIdLst>
  <p:sldSz cx="18288000" cy="10287000"/>
  <p:notesSz cx="7104063" cy="10234613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64D4EA"/>
    <a:srgbClr val="06AEEA"/>
    <a:srgbClr val="2BC3E1"/>
    <a:srgbClr val="A3A0B6"/>
    <a:srgbClr val="6CD5EA"/>
    <a:srgbClr val="F26B6C"/>
    <a:srgbClr val="353545"/>
    <a:srgbClr val="AAC42C"/>
    <a:srgbClr val="4CC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99"/>
    <p:restoredTop sz="92703" autoAdjust="0"/>
  </p:normalViewPr>
  <p:slideViewPr>
    <p:cSldViewPr>
      <p:cViewPr varScale="1">
        <p:scale>
          <a:sx n="102" d="100"/>
          <a:sy n="102" d="100"/>
        </p:scale>
        <p:origin x="174" y="39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6294"/>
    </p:cViewPr>
  </p:sorterViewPr>
  <p:notesViewPr>
    <p:cSldViewPr>
      <p:cViewPr varScale="1">
        <p:scale>
          <a:sx n="94" d="100"/>
          <a:sy n="94" d="100"/>
        </p:scale>
        <p:origin x="35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3078427" cy="511731"/>
          </a:xfrm>
          <a:prstGeom prst="rect">
            <a:avLst/>
          </a:prstGeom>
        </p:spPr>
        <p:txBody>
          <a:bodyPr vert="horz" lIns="96654" tIns="48328" rIns="96654" bIns="4832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8" y="5"/>
            <a:ext cx="3078427" cy="511731"/>
          </a:xfrm>
          <a:prstGeom prst="rect">
            <a:avLst/>
          </a:prstGeom>
        </p:spPr>
        <p:txBody>
          <a:bodyPr vert="horz" lIns="96654" tIns="48328" rIns="96654" bIns="48328" rtlCol="0"/>
          <a:lstStyle>
            <a:lvl1pPr algn="r">
              <a:defRPr sz="1300"/>
            </a:lvl1pPr>
          </a:lstStyle>
          <a:p>
            <a:fld id="{73DDDD2D-A08C-40AD-98F3-B7F3EC98AAD1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9721116"/>
            <a:ext cx="3078427" cy="511731"/>
          </a:xfrm>
          <a:prstGeom prst="rect">
            <a:avLst/>
          </a:prstGeom>
        </p:spPr>
        <p:txBody>
          <a:bodyPr vert="horz" lIns="96654" tIns="48328" rIns="96654" bIns="4832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8" y="9721116"/>
            <a:ext cx="3078427" cy="511731"/>
          </a:xfrm>
          <a:prstGeom prst="rect">
            <a:avLst/>
          </a:prstGeom>
        </p:spPr>
        <p:txBody>
          <a:bodyPr vert="horz" lIns="96654" tIns="48328" rIns="96654" bIns="48328" rtlCol="0" anchor="b"/>
          <a:lstStyle>
            <a:lvl1pPr algn="r">
              <a:defRPr sz="1300"/>
            </a:lvl1pPr>
          </a:lstStyle>
          <a:p>
            <a:fld id="{61B04698-B44B-40F5-A21E-1E53FA6CF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83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408" y="4925419"/>
            <a:ext cx="5683250" cy="4029879"/>
          </a:xfrm>
          <a:prstGeom prst="rect">
            <a:avLst/>
          </a:prstGeom>
        </p:spPr>
        <p:txBody>
          <a:bodyPr lIns="91433" tIns="45716" rIns="91433" bIns="45716">
            <a:normAutofit/>
          </a:bodyPr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3998" y="9721115"/>
            <a:ext cx="3078427" cy="513507"/>
          </a:xfrm>
          <a:prstGeom prst="rect">
            <a:avLst/>
          </a:prstGeom>
        </p:spPr>
        <p:txBody>
          <a:bodyPr lIns="91433" tIns="45716" rIns="91433" bIns="45716"/>
          <a:lstStyle/>
          <a:p>
            <a:fld id="{BD9C3A12-1E0F-412B-B376-8089A55D946C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9119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10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1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11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163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12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078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13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187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14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38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15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76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16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545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17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328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1279525"/>
            <a:ext cx="6140450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9931" y="4925417"/>
            <a:ext cx="567944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1299" y="9721114"/>
            <a:ext cx="3076363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72" indent="-302066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265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571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878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8184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490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796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8102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18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179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19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8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998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20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00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21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93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22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601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23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236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24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172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25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00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1279525"/>
            <a:ext cx="6140450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9931" y="4925417"/>
            <a:ext cx="567944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1299" y="9721114"/>
            <a:ext cx="3076363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72" indent="-302066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265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571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878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8184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490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796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8102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26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245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27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79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28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5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29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95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1279525"/>
            <a:ext cx="6140450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9931" y="4925417"/>
            <a:ext cx="567944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1299" y="9721114"/>
            <a:ext cx="3076363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72" indent="-302066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265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571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878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8184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490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796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8102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14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30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6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31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1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32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17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33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989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34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394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35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58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36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17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37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834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38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740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39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837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67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40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12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41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19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42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2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43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179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44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5624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45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74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46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845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1279525"/>
            <a:ext cx="6140450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9931" y="4925417"/>
            <a:ext cx="567944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1299" y="9721114"/>
            <a:ext cx="3076363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72" indent="-302066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265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571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878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8184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490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796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8102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47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951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1279525"/>
            <a:ext cx="6140450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9931" y="4925417"/>
            <a:ext cx="567944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1299" y="9721114"/>
            <a:ext cx="3076363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72" indent="-302066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265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571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878" indent="-24165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8184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490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796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8102" indent="-241653" defTabSz="1449918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48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963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0688" y="1241425"/>
            <a:ext cx="5956300" cy="33512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79768" y="4777961"/>
            <a:ext cx="5438140" cy="3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230" tIns="44115" rIns="88230" bIns="4411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50448" y="9430091"/>
            <a:ext cx="2945659" cy="4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230" tIns="44115" rIns="88230" bIns="44115"/>
          <a:lstStyle>
            <a:lvl1pPr>
              <a:defRPr sz="28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57805" indent="-291463">
              <a:defRPr sz="28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65855" indent="-233171">
              <a:defRPr sz="28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32197" indent="-233171">
              <a:defRPr sz="28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98540" indent="-233171">
              <a:defRPr sz="28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64882" indent="-233171" defTabSz="1399026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031224" indent="-233171" defTabSz="1399026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97566" indent="-233171" defTabSz="1399026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963908" indent="-233171" defTabSz="1399026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DABEEDBE-D929-4551-B550-0F26CCD46B47}" type="slidenum">
              <a:rPr lang="uk-UA" altLang="ko-KR" sz="1300">
                <a:latin typeface="Calibri" panose="020F0502020204030204" pitchFamily="34" charset="0"/>
              </a:rPr>
              <a:pPr/>
              <a:t>49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49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5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492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50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219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51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487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52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8653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53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7367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54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903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55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1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6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7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5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8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2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2037" cy="3454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408" y="4925419"/>
            <a:ext cx="5683250" cy="40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3998" y="9721115"/>
            <a:ext cx="3078427" cy="5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85313" indent="-302043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20817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91446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174717" indent="-241635"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65798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3141257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62452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4107798" indent="-241635" defTabSz="1449811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fld id="{F8148928-354E-4847-9A88-23C9ACB7E6CC}" type="slidenum">
              <a:rPr lang="uk-UA" altLang="ko-KR" sz="1300">
                <a:latin typeface="Calibri" panose="020F0502020204030204" pitchFamily="34" charset="0"/>
              </a:rPr>
              <a:pPr/>
              <a:t>9</a:t>
            </a:fld>
            <a:endParaRPr lang="uk-UA" altLang="ko-KR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5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2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4"/>
          <p:cNvCxnSpPr/>
          <p:nvPr userDrawn="1"/>
        </p:nvCxnSpPr>
        <p:spPr>
          <a:xfrm>
            <a:off x="533400" y="9545533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7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your logo</a:t>
            </a:r>
            <a:endParaRPr lang="uk-UA" sz="2000" b="1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page</a:t>
            </a:r>
          </a:p>
          <a:p>
            <a:r>
              <a:rPr lang="en-US"/>
              <a:t>0</a:t>
            </a:r>
            <a:fld id="{37D409AB-2201-4E18-8A34-C31753AD9B06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6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60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645375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3318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2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4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Box 5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Box 5"/>
          <p:cNvSpPr txBox="1"/>
          <p:nvPr userDrawn="1"/>
        </p:nvSpPr>
        <p:spPr>
          <a:xfrm>
            <a:off x="100584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86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2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4"/>
          <p:cNvCxnSpPr/>
          <p:nvPr userDrawn="1"/>
        </p:nvCxnSpPr>
        <p:spPr>
          <a:xfrm>
            <a:off x="533400" y="9545533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7" name="Straight Connector 1"/>
          <p:cNvCxnSpPr/>
          <p:nvPr userDrawn="1"/>
        </p:nvCxnSpPr>
        <p:spPr>
          <a:xfrm>
            <a:off x="704851" y="685800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9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2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4"/>
          <p:cNvCxnSpPr/>
          <p:nvPr userDrawn="1"/>
        </p:nvCxnSpPr>
        <p:spPr>
          <a:xfrm>
            <a:off x="533400" y="9545533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04801" y="9105900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7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0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2" y="571415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2" y="571415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4"/>
          <p:cNvCxnSpPr/>
          <p:nvPr userDrawn="1"/>
        </p:nvCxnSpPr>
        <p:spPr>
          <a:xfrm>
            <a:off x="533400" y="9545533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7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12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03339" y="3257550"/>
            <a:ext cx="5715000" cy="3833813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6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09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1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1" y="9081407"/>
            <a:ext cx="108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1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2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2" y="9072687"/>
            <a:ext cx="173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37" r:id="rId2"/>
    <p:sldLayoutId id="2147483736" r:id="rId3"/>
    <p:sldLayoutId id="2147483734" r:id="rId4"/>
    <p:sldLayoutId id="2147483735" r:id="rId5"/>
    <p:sldLayoutId id="2147483664" r:id="rId6"/>
    <p:sldLayoutId id="2147483693" r:id="rId7"/>
    <p:sldLayoutId id="2147483680" r:id="rId8"/>
    <p:sldLayoutId id="2147483697" r:id="rId9"/>
    <p:sldLayoutId id="2147483698" r:id="rId10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532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137153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649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414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80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946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712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78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242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009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32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98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829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94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360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126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532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137153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649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414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80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946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712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78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242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009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32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98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829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94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360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126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43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32" r:id="rId2"/>
    <p:sldLayoutId id="2147483731" r:id="rId3"/>
    <p:sldLayoutId id="2147483701" r:id="rId4"/>
    <p:sldLayoutId id="2147483700" r:id="rId5"/>
    <p:sldLayoutId id="2147483699" r:id="rId6"/>
    <p:sldLayoutId id="2147483668" r:id="rId7"/>
    <p:sldLayoutId id="2147483670" r:id="rId8"/>
    <p:sldLayoutId id="2147483671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532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137153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649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414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80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946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712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78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242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009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32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98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829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94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360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126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33" r:id="rId24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532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137153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649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414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80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946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712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78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242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009" indent="-342882" algn="l" defTabSz="1371532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32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98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829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94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360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126" algn="l" defTabSz="137153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e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7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7.emf"/><Relationship Id="rId11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4.jpeg"/><Relationship Id="rId4" Type="http://schemas.openxmlformats.org/officeDocument/2006/relationships/image" Target="../media/image78.emf"/><Relationship Id="rId9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jpeg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Relationship Id="rId9" Type="http://schemas.openxmlformats.org/officeDocument/2006/relationships/image" Target="../media/image7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F9CAD8A7-0C7A-430F-95C3-01B94874F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914" y="5443"/>
            <a:ext cx="19722916" cy="10287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2781300" y="2892772"/>
            <a:ext cx="12725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781300" y="6714507"/>
            <a:ext cx="12725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 descr="Inline image 2">
            <a:extLst>
              <a:ext uri="{FF2B5EF4-FFF2-40B4-BE49-F238E27FC236}">
                <a16:creationId xmlns:a16="http://schemas.microsoft.com/office/drawing/2014/main" id="{040E589E-28E8-467B-80DB-EFF44E736E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4" descr="Inline image 2">
            <a:extLst>
              <a:ext uri="{FF2B5EF4-FFF2-40B4-BE49-F238E27FC236}">
                <a16:creationId xmlns:a16="http://schemas.microsoft.com/office/drawing/2014/main" id="{71013B9A-4500-4780-B2F4-1CE84B5F1B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99250-0547-40D8-8169-6B803C75756B}"/>
              </a:ext>
            </a:extLst>
          </p:cNvPr>
          <p:cNvSpPr/>
          <p:nvPr/>
        </p:nvSpPr>
        <p:spPr>
          <a:xfrm>
            <a:off x="-672914" y="0"/>
            <a:ext cx="19722916" cy="10287000"/>
          </a:xfrm>
          <a:prstGeom prst="rect">
            <a:avLst/>
          </a:prstGeom>
          <a:solidFill>
            <a:schemeClr val="tx1">
              <a:alpha val="6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9600" b="1" dirty="0">
              <a:solidFill>
                <a:schemeClr val="bg2"/>
              </a:solidFill>
            </a:endParaRPr>
          </a:p>
          <a:p>
            <a:pPr algn="ctr"/>
            <a:endParaRPr lang="en-US" altLang="ko-KR" sz="9600" b="1" dirty="0">
              <a:solidFill>
                <a:schemeClr val="bg2"/>
              </a:solidFill>
            </a:endParaRPr>
          </a:p>
          <a:p>
            <a:pPr algn="ctr"/>
            <a:r>
              <a:rPr lang="en-US" altLang="ko-KR" sz="8000" b="1" dirty="0">
                <a:solidFill>
                  <a:schemeClr val="bg2"/>
                </a:solidFill>
              </a:rPr>
              <a:t>Toward the </a:t>
            </a:r>
            <a:r>
              <a:rPr lang="en-US" altLang="ko-KR" sz="8000" b="1" dirty="0" err="1">
                <a:solidFill>
                  <a:schemeClr val="bg2"/>
                </a:solidFill>
              </a:rPr>
              <a:t>IoT</a:t>
            </a:r>
            <a:r>
              <a:rPr lang="en-US" altLang="ko-KR" sz="8000" b="1" dirty="0">
                <a:solidFill>
                  <a:schemeClr val="bg2"/>
                </a:solidFill>
              </a:rPr>
              <a:t> era enabled by AI</a:t>
            </a:r>
          </a:p>
          <a:p>
            <a:pPr algn="ctr"/>
            <a:endParaRPr lang="en-US" altLang="ko-KR" sz="6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4800" b="1" dirty="0" err="1">
                <a:solidFill>
                  <a:schemeClr val="bg2"/>
                </a:solidFill>
              </a:rPr>
              <a:t>김녹원</a:t>
            </a:r>
            <a:endParaRPr lang="en-US" altLang="ko-KR" sz="4800" b="1" dirty="0">
              <a:solidFill>
                <a:schemeClr val="bg2"/>
              </a:solidFill>
            </a:endParaRPr>
          </a:p>
          <a:p>
            <a:pPr algn="ctr"/>
            <a:r>
              <a:rPr lang="en-US" altLang="ko-KR" sz="4800" b="1" dirty="0">
                <a:solidFill>
                  <a:schemeClr val="bg2"/>
                </a:solidFill>
              </a:rPr>
              <a:t>lwk@komosys.com</a:t>
            </a:r>
          </a:p>
          <a:p>
            <a:pPr algn="ctr"/>
            <a:r>
              <a:rPr lang="en-US" altLang="ko-KR" sz="4800" b="1" dirty="0">
                <a:solidFill>
                  <a:schemeClr val="bg2"/>
                </a:solidFill>
              </a:rPr>
              <a:t>lwk@khu.ac.kr</a:t>
            </a:r>
          </a:p>
        </p:txBody>
      </p:sp>
    </p:spTree>
    <p:extLst>
      <p:ext uri="{BB962C8B-B14F-4D97-AF65-F5344CB8AC3E}">
        <p14:creationId xmlns:p14="http://schemas.microsoft.com/office/powerpoint/2010/main" val="30021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The deeper the better</a:t>
            </a:r>
            <a:endParaRPr lang="en-US" altLang="ko-K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1025980"/>
            <a:ext cx="4114800" cy="558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253B0-2887-4A20-B928-8AB699117249}"/>
              </a:ext>
            </a:extLst>
          </p:cNvPr>
          <p:cNvSpPr txBox="1"/>
          <p:nvPr/>
        </p:nvSpPr>
        <p:spPr>
          <a:xfrm>
            <a:off x="13555426" y="396502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2"/>
                </a:solidFill>
              </a:rPr>
              <a:t>MobileNet</a:t>
            </a:r>
            <a:endParaRPr lang="ko-KR" altLang="en-US" sz="3200" dirty="0">
              <a:solidFill>
                <a:schemeClr val="bg2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7200900"/>
            <a:ext cx="6629400" cy="190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6253B0-2887-4A20-B928-8AB699117249}"/>
              </a:ext>
            </a:extLst>
          </p:cNvPr>
          <p:cNvSpPr txBox="1"/>
          <p:nvPr/>
        </p:nvSpPr>
        <p:spPr>
          <a:xfrm>
            <a:off x="11684877" y="6629539"/>
            <a:ext cx="5243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2"/>
                </a:solidFill>
              </a:rPr>
              <a:t>Depthwise</a:t>
            </a:r>
            <a:r>
              <a:rPr lang="en-US" altLang="ko-KR" sz="3200" dirty="0">
                <a:solidFill>
                  <a:schemeClr val="bg2"/>
                </a:solidFill>
              </a:rPr>
              <a:t> Separable Conv.</a:t>
            </a:r>
            <a:endParaRPr lang="ko-KR" altLang="en-US" sz="3200" dirty="0">
              <a:solidFill>
                <a:schemeClr val="bg2"/>
              </a:solidFill>
            </a:endParaRPr>
          </a:p>
        </p:txBody>
      </p:sp>
      <p:sp>
        <p:nvSpPr>
          <p:cNvPr id="15" name="Rectangle 2"/>
          <p:cNvSpPr/>
          <p:nvPr/>
        </p:nvSpPr>
        <p:spPr>
          <a:xfrm>
            <a:off x="11258747" y="8010873"/>
            <a:ext cx="6096000" cy="29941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2" y="2562593"/>
            <a:ext cx="9639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0059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2"/>
                </a:solidFill>
              </a:rPr>
              <a:t>Exponential growth in algorithm complexity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2" y="1866900"/>
            <a:ext cx="8564324" cy="640080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8EE1A73-5669-F44C-A033-C9FF4FDC3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724900"/>
            <a:ext cx="16916400" cy="50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Char char="v"/>
            </a:pPr>
            <a:r>
              <a:rPr lang="en-US" altLang="ko-KR" sz="4800" b="1" dirty="0">
                <a:solidFill>
                  <a:schemeClr val="bg2"/>
                </a:solidFill>
                <a:latin typeface="Times New Roman" pitchFamily="18" charset="0"/>
                <a:ea typeface="굴림" pitchFamily="50" charset="-127"/>
                <a:cs typeface="Times New Roman" pitchFamily="18" charset="0"/>
              </a:rPr>
              <a:t> Computation requirement has been exponentially increased!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v"/>
            </a:pPr>
            <a:endParaRPr lang="en-US" altLang="ko-KR" sz="4800" dirty="0">
              <a:solidFill>
                <a:schemeClr val="bg2"/>
              </a:solidFill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6376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 err="1">
                <a:solidFill>
                  <a:schemeClr val="bg2"/>
                </a:solidFill>
              </a:rPr>
              <a:t>Cambricon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32" y="2079271"/>
            <a:ext cx="1684156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2862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2"/>
                </a:solidFill>
              </a:rPr>
              <a:t>Google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71703"/>
            <a:ext cx="16459200" cy="67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5923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Previous work: Deep Learning Accelerator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57" y="1626124"/>
            <a:ext cx="5463319" cy="7472733"/>
          </a:xfrm>
          <a:prstGeom prst="rect">
            <a:avLst/>
          </a:prstGeom>
        </p:spPr>
      </p:pic>
      <p:pic>
        <p:nvPicPr>
          <p:cNvPr id="9" name="Picture 11" descr="dc_rev1"/>
          <p:cNvPicPr>
            <a:picLocks noChangeAspect="1" noChangeArrowheads="1"/>
          </p:cNvPicPr>
          <p:nvPr/>
        </p:nvPicPr>
        <p:blipFill>
          <a:blip r:embed="rId4" cstate="print">
            <a:lum bright="-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1" y="1638302"/>
            <a:ext cx="6977459" cy="747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578957" y="1626126"/>
            <a:ext cx="5463319" cy="7490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41663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Previous work: Apple A11 Bionic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11" name="Picture 4" descr="https://apple.insidercdn.com/gallery/22806-28059-170913-A11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43100"/>
            <a:ext cx="12496800" cy="691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2877802" y="8881137"/>
            <a:ext cx="2116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Apple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572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Previous work: </a:t>
            </a:r>
            <a:r>
              <a:rPr lang="en-US" altLang="ko-KR" sz="4800" dirty="0" err="1">
                <a:solidFill>
                  <a:schemeClr val="bg2"/>
                </a:solidFill>
              </a:rPr>
              <a:t>DeepX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522" y="1507958"/>
            <a:ext cx="5958161" cy="77503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57228" y="1508031"/>
            <a:ext cx="5964453" cy="775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6" descr="err_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122770"/>
            <a:ext cx="5872384" cy="413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088" y="1564115"/>
            <a:ext cx="4595011" cy="337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88450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Previous work: A12 Bionic Neural Engine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C6C087-75E0-4B9A-90E3-FC8744A0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480" y="2063087"/>
            <a:ext cx="8316273" cy="6966615"/>
          </a:xfrm>
          <a:prstGeom prst="rect">
            <a:avLst/>
          </a:prstGeom>
        </p:spPr>
      </p:pic>
      <p:pic>
        <p:nvPicPr>
          <p:cNvPr id="13" name="Picture 2" descr="Image result for a12 bionic">
            <a:extLst>
              <a:ext uri="{FF2B5EF4-FFF2-40B4-BE49-F238E27FC236}">
                <a16:creationId xmlns:a16="http://schemas.microsoft.com/office/drawing/2014/main" id="{2313B95D-4805-40A8-B9D9-387A842AE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2" y="2063087"/>
            <a:ext cx="5438079" cy="304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>
            <a:extLst>
              <a:ext uri="{FF2B5EF4-FFF2-40B4-BE49-F238E27FC236}">
                <a16:creationId xmlns:a16="http://schemas.microsoft.com/office/drawing/2014/main" id="{EF585FBA-5503-4F59-ABA0-F1DADA71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2" y="5415575"/>
            <a:ext cx="5438079" cy="36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4478002" y="8953502"/>
            <a:ext cx="2116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Apple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9196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353545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algn="ctr" latinLnBrk="0"/>
            <a:endParaRPr lang="ko-KR" altLang="en-US" sz="2800">
              <a:ea typeface="굴림" panose="020B0600000101010101" pitchFamily="50" charset="-127"/>
            </a:endParaRPr>
          </a:p>
        </p:txBody>
      </p:sp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34200" y="4686300"/>
            <a:ext cx="11353800" cy="2362200"/>
          </a:xfrm>
          <a:prstGeom prst="rect">
            <a:avLst/>
          </a:prstGeom>
          <a:solidFill>
            <a:srgbClr val="0070C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6000" b="1" dirty="0">
                <a:solidFill>
                  <a:schemeClr val="bg2"/>
                </a:solidFill>
              </a:rPr>
              <a:t>  Hardware Platforms for AI</a:t>
            </a:r>
            <a:endParaRPr lang="ko-KR" altLang="en-US" sz="6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30701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HW platform alternatives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956" y="1714502"/>
            <a:ext cx="15222413" cy="449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4800603" y="6591025"/>
            <a:ext cx="8059615" cy="339770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538163" indent="-35560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Calibri" panose="020F0502020204030204" pitchFamily="34" charset="0"/>
              <a:buChar char="●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3763" indent="-35560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○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0475" indent="-346075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─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54" indent="0">
              <a:buNone/>
            </a:pPr>
            <a:r>
              <a:rPr lang="en-US" altLang="ko-KR" sz="5100" b="1" dirty="0">
                <a:solidFill>
                  <a:schemeClr val="bg2"/>
                </a:solidFill>
              </a:rPr>
              <a:t>Tradeoffs</a:t>
            </a:r>
          </a:p>
          <a:p>
            <a:r>
              <a:rPr lang="en-US" altLang="ko-KR" sz="5100" dirty="0">
                <a:solidFill>
                  <a:schemeClr val="bg2"/>
                </a:solidFill>
              </a:rPr>
              <a:t>Flexibility</a:t>
            </a:r>
          </a:p>
          <a:p>
            <a:r>
              <a:rPr lang="en-US" altLang="ko-KR" sz="5100" dirty="0">
                <a:solidFill>
                  <a:schemeClr val="bg2"/>
                </a:solidFill>
              </a:rPr>
              <a:t>Processing Performance</a:t>
            </a:r>
          </a:p>
          <a:p>
            <a:pPr marL="538136" lvl="1">
              <a:spcBef>
                <a:spcPts val="1000"/>
              </a:spcBef>
              <a:buFont typeface="Calibri" panose="020F0502020204030204" pitchFamily="34" charset="0"/>
              <a:buChar char="●"/>
            </a:pPr>
            <a:r>
              <a:rPr lang="en-US" altLang="ko-KR" sz="5100" dirty="0">
                <a:solidFill>
                  <a:schemeClr val="bg2"/>
                </a:solidFill>
              </a:rPr>
              <a:t>Learning </a:t>
            </a:r>
          </a:p>
          <a:p>
            <a:pPr marL="538136" lvl="1">
              <a:spcBef>
                <a:spcPts val="1000"/>
              </a:spcBef>
              <a:buFont typeface="Calibri" panose="020F0502020204030204" pitchFamily="34" charset="0"/>
              <a:buChar char="●"/>
            </a:pPr>
            <a:r>
              <a:rPr lang="en-US" altLang="ko-KR" sz="5100" dirty="0">
                <a:solidFill>
                  <a:schemeClr val="bg2"/>
                </a:solidFill>
              </a:rPr>
              <a:t>Energy Efficiency (Thermal Efficiency)</a:t>
            </a:r>
          </a:p>
          <a:p>
            <a:pPr marL="538136" lvl="1">
              <a:spcBef>
                <a:spcPts val="1000"/>
              </a:spcBef>
              <a:buFont typeface="Calibri" panose="020F0502020204030204" pitchFamily="34" charset="0"/>
              <a:buChar char="●"/>
            </a:pPr>
            <a:r>
              <a:rPr lang="en-US" altLang="ko-KR" sz="5100" dirty="0">
                <a:solidFill>
                  <a:schemeClr val="bg2"/>
                </a:solidFill>
              </a:rPr>
              <a:t>Cost</a:t>
            </a:r>
          </a:p>
          <a:p>
            <a:pPr marL="538136" lvl="1">
              <a:spcBef>
                <a:spcPts val="1000"/>
              </a:spcBef>
              <a:buFont typeface="Calibri" panose="020F0502020204030204" pitchFamily="34" charset="0"/>
              <a:buChar char="●"/>
            </a:pPr>
            <a:endParaRPr lang="en-US" altLang="ko-KR" sz="2800" dirty="0"/>
          </a:p>
          <a:p>
            <a:pPr marL="538136" lvl="1">
              <a:spcBef>
                <a:spcPts val="1000"/>
              </a:spcBef>
              <a:buFont typeface="Calibri" panose="020F0502020204030204" pitchFamily="34" charset="0"/>
              <a:buChar char="●"/>
            </a:pPr>
            <a:endParaRPr lang="en-US" altLang="ko-KR" sz="2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9332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uk-UA" altLang="ko-K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Lokwon Kim, </a:t>
            </a:r>
            <a:r>
              <a:rPr lang="en-US" altLang="ko-KR" dirty="0" err="1">
                <a:solidFill>
                  <a:schemeClr val="bg1"/>
                </a:solidFill>
              </a:rPr>
              <a:t>Ph.D</a:t>
            </a:r>
            <a:endParaRPr lang="en-US" altLang="ko-KR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152400" y="1863122"/>
            <a:ext cx="11734800" cy="808098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54" indent="0" fontAlgn="base">
              <a:buNone/>
            </a:pPr>
            <a:r>
              <a:rPr lang="en-US" altLang="ko-KR" sz="8600" b="1" dirty="0">
                <a:solidFill>
                  <a:srgbClr val="00B0F0"/>
                </a:solidFill>
              </a:rPr>
              <a:t>Apple, Cupertino, CA  </a:t>
            </a:r>
            <a:r>
              <a:rPr lang="en-US" altLang="ko-KR" sz="8600" dirty="0">
                <a:solidFill>
                  <a:srgbClr val="00B0F0"/>
                </a:solidFill>
              </a:rPr>
              <a:t>     </a:t>
            </a:r>
            <a:r>
              <a:rPr lang="en-US" altLang="ko-KR" sz="4400" dirty="0">
                <a:solidFill>
                  <a:srgbClr val="00B0F0"/>
                </a:solidFill>
              </a:rPr>
              <a:t>                           </a:t>
            </a:r>
          </a:p>
          <a:p>
            <a:pPr marL="182554" indent="0" fontAlgn="base"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System-on-Chip (</a:t>
            </a:r>
            <a:r>
              <a:rPr lang="en-US" altLang="ko-KR" sz="5500" dirty="0" err="1">
                <a:solidFill>
                  <a:schemeClr val="bg2"/>
                </a:solidFill>
              </a:rPr>
              <a:t>SoC</a:t>
            </a:r>
            <a:r>
              <a:rPr lang="en-US" altLang="ko-KR" sz="5500" dirty="0">
                <a:solidFill>
                  <a:schemeClr val="bg2"/>
                </a:solidFill>
              </a:rPr>
              <a:t>) Platform Engineer (Advanced Engineer)                            Oct/2014 ~ April/2017</a:t>
            </a:r>
          </a:p>
          <a:p>
            <a:pPr marL="182554" indent="0" fontAlgn="base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Led design, verification, and prototyping of Application Processors used in iPhone, iPad, Apple Watch,</a:t>
            </a:r>
            <a:r>
              <a:rPr lang="ko-KR" altLang="en-US" sz="5500" dirty="0">
                <a:solidFill>
                  <a:schemeClr val="bg2"/>
                </a:solidFill>
              </a:rPr>
              <a:t> </a:t>
            </a:r>
            <a:r>
              <a:rPr lang="en-US" altLang="ko-KR" sz="5500" dirty="0">
                <a:solidFill>
                  <a:schemeClr val="bg2"/>
                </a:solidFill>
              </a:rPr>
              <a:t>etc.</a:t>
            </a:r>
          </a:p>
          <a:p>
            <a:pPr marL="182554" indent="0" fontAlgn="base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Created FPGA based prototypes and emulation systems using Palladium for </a:t>
            </a:r>
            <a:r>
              <a:rPr lang="en-US" altLang="ko-KR" sz="5500" dirty="0" err="1">
                <a:solidFill>
                  <a:schemeClr val="bg2"/>
                </a:solidFill>
              </a:rPr>
              <a:t>SoC</a:t>
            </a:r>
            <a:r>
              <a:rPr lang="en-US" altLang="ko-KR" sz="5500" dirty="0">
                <a:solidFill>
                  <a:schemeClr val="bg2"/>
                </a:solidFill>
              </a:rPr>
              <a:t> design verification</a:t>
            </a:r>
          </a:p>
          <a:p>
            <a:pPr marL="182554" indent="0" fontAlgn="base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Brought up and verified the operating system (iOS) and various software functions on </a:t>
            </a:r>
            <a:r>
              <a:rPr lang="en-US" altLang="ko-KR" sz="5500" dirty="0" err="1">
                <a:solidFill>
                  <a:schemeClr val="bg2"/>
                </a:solidFill>
              </a:rPr>
              <a:t>SoC</a:t>
            </a:r>
            <a:r>
              <a:rPr lang="en-US" altLang="ko-KR" sz="5500" dirty="0">
                <a:solidFill>
                  <a:schemeClr val="bg2"/>
                </a:solidFill>
              </a:rPr>
              <a:t> prototypes.</a:t>
            </a:r>
          </a:p>
          <a:p>
            <a:pPr marL="182554" indent="0" fontAlgn="base">
              <a:buNone/>
            </a:pPr>
            <a:r>
              <a:rPr lang="en-US" altLang="ko-KR" sz="8600" b="1" dirty="0">
                <a:solidFill>
                  <a:schemeClr val="bg2"/>
                </a:solidFill>
              </a:rPr>
              <a:t>Cisco Systems, San Jose, CA</a:t>
            </a:r>
            <a:r>
              <a:rPr lang="en-US" altLang="ko-KR" sz="8600" dirty="0">
                <a:solidFill>
                  <a:schemeClr val="bg2"/>
                </a:solidFill>
              </a:rPr>
              <a:t>                                            </a:t>
            </a:r>
          </a:p>
          <a:p>
            <a:pPr marL="182554" indent="0" fontAlgn="base">
              <a:buNone/>
            </a:pPr>
            <a:r>
              <a:rPr lang="en-US" altLang="ko-KR" sz="5500" dirty="0" err="1">
                <a:solidFill>
                  <a:schemeClr val="bg2"/>
                </a:solidFill>
              </a:rPr>
              <a:t>SoC</a:t>
            </a:r>
            <a:r>
              <a:rPr lang="en-US" altLang="ko-KR" sz="5500" dirty="0">
                <a:solidFill>
                  <a:schemeClr val="bg2"/>
                </a:solidFill>
              </a:rPr>
              <a:t> ASIC Design Engineer (Staff Engineer)                                                       July/2011 ~ Oct/2014  </a:t>
            </a:r>
          </a:p>
          <a:p>
            <a:pPr marL="182554" indent="0" fontAlgn="base"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Led modelling and evaluation of system level architectures for next-generation network processing engine.</a:t>
            </a:r>
          </a:p>
          <a:p>
            <a:pPr marL="182554" indent="0" fontAlgn="base"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Designed system HW architecture and integrated high-speed HW interfaces.</a:t>
            </a:r>
          </a:p>
          <a:p>
            <a:pPr marL="182554" indent="0" fontAlgn="base"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Led design, verification, and prototyping of </a:t>
            </a:r>
            <a:r>
              <a:rPr lang="en-US" altLang="ko-KR" sz="5500" dirty="0" err="1">
                <a:solidFill>
                  <a:schemeClr val="bg2"/>
                </a:solidFill>
              </a:rPr>
              <a:t>SoCs</a:t>
            </a:r>
            <a:r>
              <a:rPr lang="en-US" altLang="ko-KR" sz="5500" dirty="0">
                <a:solidFill>
                  <a:schemeClr val="bg2"/>
                </a:solidFill>
              </a:rPr>
              <a:t> for next-generation network switch/router core chipsets.</a:t>
            </a:r>
          </a:p>
          <a:p>
            <a:pPr marL="182554" indent="0" fontAlgn="base"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Brought up and verified the operating system and various software functions on </a:t>
            </a:r>
            <a:r>
              <a:rPr lang="en-US" altLang="ko-KR" sz="5500" dirty="0" err="1">
                <a:solidFill>
                  <a:schemeClr val="bg2"/>
                </a:solidFill>
              </a:rPr>
              <a:t>SoC</a:t>
            </a:r>
            <a:r>
              <a:rPr lang="en-US" altLang="ko-KR" sz="5500" dirty="0">
                <a:solidFill>
                  <a:schemeClr val="bg2"/>
                </a:solidFill>
              </a:rPr>
              <a:t> prototypes.</a:t>
            </a:r>
          </a:p>
          <a:p>
            <a:pPr marL="182554" indent="0" fontAlgn="base">
              <a:buNone/>
            </a:pPr>
            <a:r>
              <a:rPr lang="en-US" altLang="ko-KR" sz="8600" b="1" dirty="0">
                <a:solidFill>
                  <a:srgbClr val="00B0F0"/>
                </a:solidFill>
              </a:rPr>
              <a:t>Ph.D. in EE at UCLA in 2011</a:t>
            </a:r>
          </a:p>
          <a:p>
            <a:pPr marL="182554" indent="0" fontAlgn="base">
              <a:buNone/>
            </a:pPr>
            <a:r>
              <a:rPr lang="en-US" altLang="ko-KR" sz="8600" b="1" dirty="0">
                <a:solidFill>
                  <a:srgbClr val="00B0F0"/>
                </a:solidFill>
              </a:rPr>
              <a:t>IBM T. J. Watson Research Center, Yorktown Heights, NY</a:t>
            </a:r>
            <a:r>
              <a:rPr lang="en-US" altLang="ko-KR" sz="8600" dirty="0">
                <a:solidFill>
                  <a:srgbClr val="00B0F0"/>
                </a:solidFill>
              </a:rPr>
              <a:t>     </a:t>
            </a:r>
          </a:p>
          <a:p>
            <a:pPr marL="182554" indent="0" fontAlgn="base"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Research Intern                                                                                         June/2010 ~ Sep/2010</a:t>
            </a:r>
          </a:p>
          <a:p>
            <a:pPr marL="182554" indent="0" fontAlgn="base"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Led a research project on computational acceleration for deep learning.</a:t>
            </a:r>
          </a:p>
          <a:p>
            <a:pPr marL="182554" indent="0" fontAlgn="base">
              <a:buNone/>
            </a:pPr>
            <a:r>
              <a:rPr lang="en-US" altLang="ko-KR" sz="8600" b="1" dirty="0">
                <a:solidFill>
                  <a:schemeClr val="bg2"/>
                </a:solidFill>
              </a:rPr>
              <a:t>Broadcom, Irvine, CA</a:t>
            </a:r>
            <a:r>
              <a:rPr lang="en-US" altLang="ko-KR" sz="8600" dirty="0">
                <a:solidFill>
                  <a:schemeClr val="bg2"/>
                </a:solidFill>
              </a:rPr>
              <a:t>                                                                      </a:t>
            </a:r>
          </a:p>
          <a:p>
            <a:pPr marL="182554" indent="0" fontAlgn="base"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Research Intern                                                                                         June/2008 ~ Mar/2009</a:t>
            </a:r>
          </a:p>
          <a:p>
            <a:pPr marL="182554" indent="0" fontAlgn="base"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Led research on automated C-to-RTL synthesis design methodology for wireless modem designs</a:t>
            </a:r>
          </a:p>
          <a:p>
            <a:pPr marL="182554" indent="0" fontAlgn="base">
              <a:buNone/>
            </a:pPr>
            <a:r>
              <a:rPr lang="en-US" altLang="ko-KR" sz="8600" b="1" dirty="0">
                <a:solidFill>
                  <a:schemeClr val="bg2"/>
                </a:solidFill>
              </a:rPr>
              <a:t>Korea Electronics Technology Institute </a:t>
            </a:r>
            <a:r>
              <a:rPr lang="ko-KR" altLang="en-US" sz="8600" b="1" dirty="0">
                <a:solidFill>
                  <a:schemeClr val="bg2"/>
                </a:solidFill>
              </a:rPr>
              <a:t>전자부품연구원 </a:t>
            </a:r>
            <a:r>
              <a:rPr lang="en-US" altLang="ko-KR" sz="8600" b="1" dirty="0">
                <a:solidFill>
                  <a:schemeClr val="bg2"/>
                </a:solidFill>
              </a:rPr>
              <a:t>(</a:t>
            </a:r>
            <a:r>
              <a:rPr lang="ko-KR" altLang="en-US" sz="8600" b="1" dirty="0">
                <a:solidFill>
                  <a:schemeClr val="bg2"/>
                </a:solidFill>
              </a:rPr>
              <a:t>병역특례</a:t>
            </a:r>
            <a:r>
              <a:rPr lang="en-US" altLang="ko-KR" sz="8600" b="1" dirty="0">
                <a:solidFill>
                  <a:schemeClr val="bg2"/>
                </a:solidFill>
              </a:rPr>
              <a:t>)</a:t>
            </a:r>
            <a:endParaRPr lang="en-US" altLang="ko-KR" sz="8600" dirty="0">
              <a:solidFill>
                <a:schemeClr val="bg2"/>
              </a:solidFill>
            </a:endParaRPr>
          </a:p>
          <a:p>
            <a:pPr marL="182554" indent="0" fontAlgn="base"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Project lead and research (Alternative military service )                                       June/2008 ~ Mar/2009</a:t>
            </a:r>
          </a:p>
          <a:p>
            <a:pPr marL="182554" indent="0" fontAlgn="base">
              <a:spcBef>
                <a:spcPts val="400"/>
              </a:spcBef>
              <a:buNone/>
            </a:pPr>
            <a:r>
              <a:rPr lang="en-US" altLang="ko-KR" sz="5500" dirty="0">
                <a:solidFill>
                  <a:schemeClr val="bg2"/>
                </a:solidFill>
              </a:rPr>
              <a:t>- Led a joint research project including KETI, LG, and Infineon for UWB (Ultra Wide Band) baseband </a:t>
            </a:r>
            <a:r>
              <a:rPr lang="en-US" altLang="ko-KR" sz="5500" dirty="0" err="1">
                <a:solidFill>
                  <a:schemeClr val="bg2"/>
                </a:solidFill>
              </a:rPr>
              <a:t>SoC.</a:t>
            </a:r>
            <a:endParaRPr lang="en-US" altLang="ko-KR" sz="5500" dirty="0">
              <a:solidFill>
                <a:schemeClr val="bg2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3" y="2320322"/>
            <a:ext cx="2834783" cy="274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5509260"/>
            <a:ext cx="4495800" cy="35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6200" y="2317574"/>
            <a:ext cx="2755352" cy="274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3463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GPU vs CPU for deep learning of global datasets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8" name="Picture 2" descr="Image result for deep learning 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1866901"/>
            <a:ext cx="6172199" cy="354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peedup Rat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588035"/>
            <a:ext cx="6172200" cy="375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1866901"/>
            <a:ext cx="5562600" cy="74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9098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Cloud migration (CPU-&gt; GPU -&gt; ASIC/FPGA)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9" name="모서리가 둥근 직사각형 14"/>
          <p:cNvSpPr/>
          <p:nvPr/>
        </p:nvSpPr>
        <p:spPr>
          <a:xfrm>
            <a:off x="1066800" y="1790700"/>
            <a:ext cx="7772400" cy="7467600"/>
          </a:xfrm>
          <a:prstGeom prst="roundRect">
            <a:avLst>
              <a:gd name="adj" fmla="val 4834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모서리가 둥근 직사각형 15"/>
          <p:cNvSpPr/>
          <p:nvPr/>
        </p:nvSpPr>
        <p:spPr>
          <a:xfrm>
            <a:off x="1066800" y="1790701"/>
            <a:ext cx="7772400" cy="534728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spc="-15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Google - Tensor Processing Unit</a:t>
            </a:r>
            <a:endParaRPr lang="ko-KR" altLang="en-US" sz="2400" b="1" spc="-15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Picture 5" descr="Image result for TPU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57" y="2468838"/>
            <a:ext cx="3760995" cy="19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Image result for TPU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36" y="4914902"/>
            <a:ext cx="7341417" cy="4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Image result for TPU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95" y="2353420"/>
            <a:ext cx="3212588" cy="24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아래쪽 화살표 54"/>
          <p:cNvSpPr/>
          <p:nvPr/>
        </p:nvSpPr>
        <p:spPr>
          <a:xfrm>
            <a:off x="6576943" y="4394539"/>
            <a:ext cx="409223" cy="411831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54"/>
          <p:cNvSpPr/>
          <p:nvPr/>
        </p:nvSpPr>
        <p:spPr>
          <a:xfrm>
            <a:off x="4491835" y="3252403"/>
            <a:ext cx="409223" cy="411831"/>
          </a:xfrm>
          <a:prstGeom prst="downArrow">
            <a:avLst/>
          </a:prstGeom>
          <a:solidFill>
            <a:srgbClr val="0000FF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4505559" y="7416239"/>
            <a:ext cx="184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Source: GOOGLE</a:t>
            </a:r>
            <a:endParaRPr lang="ko-KR" altLang="en-US" sz="12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104333"/>
            <a:ext cx="7391400" cy="415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2" y="1717473"/>
            <a:ext cx="7391401" cy="321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6858002" y="9435097"/>
            <a:ext cx="231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Google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5468600" y="9314901"/>
            <a:ext cx="195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AWS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1081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GPU architecture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21" name="Picture 2" descr="Image result for cuda co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2400302"/>
            <a:ext cx="5638800" cy="408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00300"/>
            <a:ext cx="10115301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1447800" y="7810502"/>
            <a:ext cx="15163800" cy="1515073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bg2"/>
                </a:solidFill>
              </a:rPr>
              <a:t>NVIDIA GPUs integrate thousands of CUDA cores.</a:t>
            </a:r>
          </a:p>
          <a:p>
            <a:r>
              <a:rPr lang="en-US" altLang="ko-KR" sz="3200" b="1" dirty="0">
                <a:solidFill>
                  <a:schemeClr val="bg2"/>
                </a:solidFill>
              </a:rPr>
              <a:t>CNN deep learning models utilize the massive parallel processing units.</a:t>
            </a:r>
          </a:p>
          <a:p>
            <a:endParaRPr lang="ko-KR" altLang="en-US" sz="3200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5240002" y="6591302"/>
            <a:ext cx="2188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</a:t>
            </a:r>
            <a:r>
              <a:rPr lang="en-US" altLang="ko-KR" sz="2400" dirty="0" err="1">
                <a:solidFill>
                  <a:schemeClr val="bg2"/>
                </a:solidFill>
              </a:rPr>
              <a:t>Nvidia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4146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GPU architecture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1752600" y="8261494"/>
            <a:ext cx="15163800" cy="1515073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bg2"/>
                </a:solidFill>
              </a:rPr>
              <a:t>New VOLTA GPUs integrates new processing units dedicated for tensor operations (Tensor cores).</a:t>
            </a:r>
            <a:endParaRPr lang="ko-KR" altLang="en-US" sz="3200" dirty="0">
              <a:solidFill>
                <a:schemeClr val="bg2"/>
              </a:solidFill>
            </a:endParaRPr>
          </a:p>
        </p:txBody>
      </p:sp>
      <p:pic>
        <p:nvPicPr>
          <p:cNvPr id="9" name="Picture 2" descr="Figure 6: Volta GV100 Streaming Multiprocessor (SM)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790701"/>
            <a:ext cx="4532515" cy="600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ure 8: Tensor Core 4x4x4 matrix multiply and accumulate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693" y="1790701"/>
            <a:ext cx="8035911" cy="199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gure 9: Volta GV100 Tensor Core operation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691" y="4395632"/>
            <a:ext cx="8035911" cy="313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6"/>
          <p:cNvSpPr/>
          <p:nvPr/>
        </p:nvSpPr>
        <p:spPr>
          <a:xfrm>
            <a:off x="9722348" y="7509726"/>
            <a:ext cx="57425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Volta GV100 Tensor Core operation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3" name="Rectangle 17"/>
          <p:cNvSpPr/>
          <p:nvPr/>
        </p:nvSpPr>
        <p:spPr>
          <a:xfrm>
            <a:off x="8991600" y="3729253"/>
            <a:ext cx="102153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4x4x4 matrix multiply and accumulate in Volta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5821967" y="7665050"/>
            <a:ext cx="2188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</a:t>
            </a:r>
            <a:r>
              <a:rPr lang="en-US" altLang="ko-KR" sz="2400" dirty="0" err="1">
                <a:solidFill>
                  <a:schemeClr val="bg2"/>
                </a:solidFill>
              </a:rPr>
              <a:t>Nvidia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95083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Digit Dev Box and DGX-1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1143000" y="8572501"/>
            <a:ext cx="12192000" cy="66700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2"/>
                </a:solidFill>
              </a:rPr>
              <a:t>DGX-1 provides 96X performance than Dual Xeon processors.</a:t>
            </a:r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8" name="Picture 2" descr="NVIDIA DGX Delivers 96X Faster Trai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709" y="5560021"/>
            <a:ext cx="6907491" cy="260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19300"/>
            <a:ext cx="8295912" cy="614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019301"/>
            <a:ext cx="5486400" cy="342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5011402" y="8250929"/>
            <a:ext cx="2188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</a:t>
            </a:r>
            <a:r>
              <a:rPr lang="en-US" altLang="ko-KR" sz="2400" dirty="0" err="1">
                <a:solidFill>
                  <a:schemeClr val="bg2"/>
                </a:solidFill>
              </a:rPr>
              <a:t>Nvidia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2785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Intel NNP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7" name="Picture 2" descr="http://simplecore.intel.com/nervana/wp-content/uploads/sites/53/2017/12/new_nervana_chip-f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2" y="2324100"/>
            <a:ext cx="783771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638301"/>
            <a:ext cx="6172200" cy="527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0"/>
          <p:cNvSpPr/>
          <p:nvPr/>
        </p:nvSpPr>
        <p:spPr>
          <a:xfrm>
            <a:off x="9525001" y="6915089"/>
            <a:ext cx="77847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chemeClr val="bg2"/>
                </a:solidFill>
              </a:rPr>
              <a:t>Shared exponent saves bit widths of parameters</a:t>
            </a:r>
            <a:endParaRPr lang="ko-KR" altLang="en-US" i="1" dirty="0">
              <a:solidFill>
                <a:schemeClr val="bg2"/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1409700" y="7910557"/>
            <a:ext cx="15621000" cy="66700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>
                <a:solidFill>
                  <a:schemeClr val="bg2"/>
                </a:solidFill>
              </a:rPr>
              <a:t>Nervana has been merged by INTEL with $400M.</a:t>
            </a:r>
          </a:p>
          <a:p>
            <a:r>
              <a:rPr lang="en-US" altLang="ko-KR" sz="3200" b="1">
                <a:solidFill>
                  <a:schemeClr val="bg2"/>
                </a:solidFill>
              </a:rPr>
              <a:t>Intel NNP is powered by HBM supporting up to 1TB/s of bandwidth.</a:t>
            </a:r>
            <a:endParaRPr lang="ko-KR" altLang="en-US" sz="32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5755053" y="7879238"/>
            <a:ext cx="19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Intel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4560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353545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algn="ctr" latinLnBrk="0"/>
            <a:endParaRPr lang="ko-KR" altLang="en-US" sz="2800">
              <a:ea typeface="굴림" panose="020B0600000101010101" pitchFamily="50" charset="-127"/>
            </a:endParaRPr>
          </a:p>
        </p:txBody>
      </p:sp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34200" y="4686300"/>
            <a:ext cx="11353800" cy="2362200"/>
          </a:xfrm>
          <a:prstGeom prst="rect">
            <a:avLst/>
          </a:prstGeom>
          <a:solidFill>
            <a:srgbClr val="0070C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6000" b="1" dirty="0">
                <a:solidFill>
                  <a:schemeClr val="bg2"/>
                </a:solidFill>
              </a:rPr>
              <a:t>  </a:t>
            </a:r>
            <a:r>
              <a:rPr lang="en-US" altLang="ko-KR" sz="6000" b="1" dirty="0"/>
              <a:t>Neural Processing for Edge </a:t>
            </a:r>
          </a:p>
          <a:p>
            <a:r>
              <a:rPr lang="en-US" altLang="ko-KR" sz="6000" b="1" dirty="0"/>
              <a:t>  Devices</a:t>
            </a:r>
            <a:endParaRPr lang="ko-KR" altLang="en-US" sz="6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998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SW platform: </a:t>
            </a:r>
            <a:r>
              <a:rPr lang="en-US" altLang="ko-KR" sz="4800" dirty="0" err="1">
                <a:solidFill>
                  <a:schemeClr val="bg2"/>
                </a:solidFill>
              </a:rPr>
              <a:t>Tensorflow</a:t>
            </a:r>
            <a:r>
              <a:rPr lang="en-US" altLang="ko-KR" sz="4800" dirty="0">
                <a:solidFill>
                  <a:schemeClr val="bg2"/>
                </a:solidFill>
              </a:rPr>
              <a:t> Lite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9" name="Picture 2" descr="Credit: Tensor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45" y="3046429"/>
            <a:ext cx="8458200" cy="56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2934456" y="2416833"/>
            <a:ext cx="4238981" cy="66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 marL="192088" indent="-192088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4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altLang="ko-KR" sz="3600" b="1" i="1" dirty="0">
                <a:solidFill>
                  <a:schemeClr val="bg2"/>
                </a:solidFill>
                <a:ea typeface="굴림" charset="-127"/>
                <a:cs typeface="Arial" charset="0"/>
              </a:rPr>
              <a:t>Train on the server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2417327" y="8707452"/>
            <a:ext cx="5273238" cy="66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 marL="192088" indent="-192088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4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altLang="ko-KR" sz="3600" b="1" i="1" dirty="0">
                <a:solidFill>
                  <a:schemeClr val="bg2"/>
                </a:solidFill>
                <a:ea typeface="굴림" charset="-127"/>
                <a:cs typeface="Arial" charset="0"/>
              </a:rPr>
              <a:t>Inference on the mobile</a:t>
            </a:r>
          </a:p>
        </p:txBody>
      </p:sp>
    </p:spTree>
    <p:extLst>
      <p:ext uri="{BB962C8B-B14F-4D97-AF65-F5344CB8AC3E}">
        <p14:creationId xmlns:p14="http://schemas.microsoft.com/office/powerpoint/2010/main" val="1447940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 err="1">
                <a:solidFill>
                  <a:schemeClr val="bg2"/>
                </a:solidFill>
              </a:rPr>
              <a:t>Nvidia</a:t>
            </a:r>
            <a:r>
              <a:rPr lang="en-US" altLang="ko-KR" sz="4800" dirty="0">
                <a:solidFill>
                  <a:schemeClr val="bg2"/>
                </a:solidFill>
              </a:rPr>
              <a:t> JETSON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9" name="Picture 2" descr="Jetson TX2 Mod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3" y="2234429"/>
            <a:ext cx="8247879" cy="56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67" y="2234430"/>
            <a:ext cx="8927735" cy="565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813063" y="8254230"/>
            <a:ext cx="16535400" cy="12466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800" b="1" dirty="0">
                <a:solidFill>
                  <a:schemeClr val="bg2"/>
                </a:solidFill>
              </a:rPr>
              <a:t>NVIDIA has provided an AI chipset for embedded applications with reduced numbers of CUDA cores.</a:t>
            </a:r>
            <a:endParaRPr lang="ko-KR" altLang="en-US" sz="3800" b="1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5755055" y="7879238"/>
            <a:ext cx="2188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</a:t>
            </a:r>
            <a:r>
              <a:rPr lang="en-US" altLang="ko-KR" sz="2400" dirty="0" err="1">
                <a:solidFill>
                  <a:schemeClr val="bg2"/>
                </a:solidFill>
              </a:rPr>
              <a:t>Nvidia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804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0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2"/>
                </a:solidFill>
              </a:rPr>
              <a:t>Google vs </a:t>
            </a:r>
            <a:r>
              <a:rPr lang="en-US" altLang="ko-KR" dirty="0" err="1">
                <a:solidFill>
                  <a:schemeClr val="bg2"/>
                </a:solidFill>
              </a:rPr>
              <a:t>Nvidia</a:t>
            </a:r>
            <a:r>
              <a:rPr lang="en-US" altLang="ko-KR" dirty="0">
                <a:solidFill>
                  <a:schemeClr val="bg2"/>
                </a:solidFill>
              </a:rPr>
              <a:t> conflict just in Edge Devices?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1371602" y="8237425"/>
            <a:ext cx="15970068" cy="1539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bg2"/>
                </a:solidFill>
              </a:rPr>
              <a:t>Google and NVIDIA have been good partners but now become competitors.</a:t>
            </a:r>
          </a:p>
          <a:p>
            <a:r>
              <a:rPr lang="en-US" altLang="ko-KR" sz="3200" b="1" dirty="0">
                <a:solidFill>
                  <a:schemeClr val="bg2"/>
                </a:solidFill>
              </a:rPr>
              <a:t>Recent </a:t>
            </a:r>
            <a:r>
              <a:rPr lang="en-US" altLang="ko-KR" sz="3200" b="1" dirty="0" err="1">
                <a:solidFill>
                  <a:schemeClr val="bg2"/>
                </a:solidFill>
              </a:rPr>
              <a:t>Tensorflow</a:t>
            </a:r>
            <a:r>
              <a:rPr lang="en-US" altLang="ko-KR" sz="3200" b="1" dirty="0">
                <a:solidFill>
                  <a:schemeClr val="bg2"/>
                </a:solidFill>
              </a:rPr>
              <a:t> conflict </a:t>
            </a:r>
            <a:r>
              <a:rPr lang="en-US" altLang="ko-KR" sz="3200" b="1" dirty="0">
                <a:solidFill>
                  <a:schemeClr val="bg2"/>
                </a:solidFill>
                <a:sym typeface="Wingdings" pitchFamily="2" charset="2"/>
              </a:rPr>
              <a:t> What does it mean?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6" descr="Image result for google edge tp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97" y="2324100"/>
            <a:ext cx="717880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jetson xavi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2" y="2324100"/>
            <a:ext cx="827021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4953004" y="6896102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Edge TPU (Google)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3904967" y="6896102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Jetson Xavier (</a:t>
            </a:r>
            <a:r>
              <a:rPr lang="en-US" altLang="ko-KR" sz="2400" dirty="0" err="1">
                <a:solidFill>
                  <a:schemeClr val="bg2"/>
                </a:solidFill>
              </a:rPr>
              <a:t>Nvidia</a:t>
            </a:r>
            <a:r>
              <a:rPr lang="en-US" altLang="ko-KR" sz="2400" dirty="0">
                <a:solidFill>
                  <a:schemeClr val="bg2"/>
                </a:solidFill>
              </a:rPr>
              <a:t>)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4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353545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algn="ctr" latinLnBrk="0"/>
            <a:endParaRPr lang="ko-KR" altLang="en-US" sz="2800">
              <a:ea typeface="굴림" panose="020B0600000101010101" pitchFamily="50" charset="-127"/>
            </a:endParaRPr>
          </a:p>
        </p:txBody>
      </p:sp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34200" y="4686300"/>
            <a:ext cx="11353800" cy="2362200"/>
          </a:xfrm>
          <a:prstGeom prst="rect">
            <a:avLst/>
          </a:prstGeom>
          <a:solidFill>
            <a:srgbClr val="0070C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6000" b="1" dirty="0">
                <a:solidFill>
                  <a:schemeClr val="bg2"/>
                </a:solidFill>
              </a:rPr>
              <a:t>  Introduction</a:t>
            </a:r>
            <a:endParaRPr lang="ko-KR" altLang="en-US" sz="6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163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 err="1">
                <a:solidFill>
                  <a:schemeClr val="bg2"/>
                </a:solidFill>
              </a:rPr>
              <a:t>Nvidia</a:t>
            </a:r>
            <a:r>
              <a:rPr lang="en-US" altLang="ko-KR" dirty="0">
                <a:solidFill>
                  <a:schemeClr val="bg2"/>
                </a:solidFill>
              </a:rPr>
              <a:t> Drive Xavier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949813" y="8267701"/>
            <a:ext cx="16652387" cy="1539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bg2"/>
                </a:solidFill>
              </a:rPr>
              <a:t>NVIDIA has provided an GPU based chipset for the self driving vehicle application.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5524645" y="6815435"/>
            <a:ext cx="25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NVIDIA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pic>
        <p:nvPicPr>
          <p:cNvPr id="17" name="Picture 2" descr="https://cdn.wccftech.com/wp-content/uploads/2018/01/NVIDIA-Xavier-SOC-1-1030x5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82873"/>
            <a:ext cx="8477648" cy="464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2" y="2687673"/>
            <a:ext cx="815268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2492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 err="1">
                <a:solidFill>
                  <a:schemeClr val="bg2"/>
                </a:solidFill>
              </a:rPr>
              <a:t>Nvidia</a:t>
            </a:r>
            <a:r>
              <a:rPr lang="en-US" altLang="ko-KR" dirty="0">
                <a:solidFill>
                  <a:schemeClr val="bg2"/>
                </a:solidFill>
              </a:rPr>
              <a:t> Drive Xavier</a:t>
            </a:r>
          </a:p>
        </p:txBody>
      </p:sp>
      <p:pic>
        <p:nvPicPr>
          <p:cNvPr id="10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866903"/>
            <a:ext cx="12192000" cy="680335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3106402" y="8758957"/>
            <a:ext cx="2326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NVIDIA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545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 err="1">
                <a:solidFill>
                  <a:schemeClr val="bg2"/>
                </a:solidFill>
              </a:rPr>
              <a:t>Nvidia</a:t>
            </a:r>
            <a:r>
              <a:rPr lang="en-US" altLang="ko-KR" dirty="0">
                <a:solidFill>
                  <a:schemeClr val="bg2"/>
                </a:solidFill>
              </a:rPr>
              <a:t> Drive Xavier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3335002" y="8727134"/>
            <a:ext cx="2326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NVIDIA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pic>
        <p:nvPicPr>
          <p:cNvPr id="9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700" y="1634878"/>
            <a:ext cx="12573000" cy="7092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1050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 err="1">
                <a:solidFill>
                  <a:schemeClr val="bg2"/>
                </a:solidFill>
              </a:rPr>
              <a:t>Nvidia</a:t>
            </a:r>
            <a:r>
              <a:rPr lang="en-US" altLang="ko-KR" dirty="0">
                <a:solidFill>
                  <a:schemeClr val="bg2"/>
                </a:solidFill>
              </a:rPr>
              <a:t> Drive Xavier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2877802" y="8727134"/>
            <a:ext cx="2326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NVIDIA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pic>
        <p:nvPicPr>
          <p:cNvPr id="10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737593"/>
            <a:ext cx="12420600" cy="6989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590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2"/>
                </a:solidFill>
              </a:rPr>
              <a:t>Intel Go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3171725" y="8796637"/>
            <a:ext cx="19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Intel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962922"/>
            <a:ext cx="12954000" cy="68003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751" y="4606523"/>
            <a:ext cx="1942679" cy="19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998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Xilinx </a:t>
            </a:r>
            <a:r>
              <a:rPr lang="en-US" altLang="ko-KR" sz="4800" dirty="0" err="1">
                <a:solidFill>
                  <a:schemeClr val="bg2"/>
                </a:solidFill>
              </a:rPr>
              <a:t>DeepHi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2877803" y="8648702"/>
            <a:ext cx="3179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Xilinx </a:t>
            </a:r>
            <a:r>
              <a:rPr lang="en-US" altLang="ko-KR" sz="2400" dirty="0" err="1">
                <a:solidFill>
                  <a:schemeClr val="bg2"/>
                </a:solidFill>
              </a:rPr>
              <a:t>DeepHi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pic>
        <p:nvPicPr>
          <p:cNvPr id="10" name="Picture 2" descr="Image result for xilinx deep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90700"/>
            <a:ext cx="5279045" cy="677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1790700"/>
            <a:ext cx="6400800" cy="678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89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Previous work: Apple A11 Bionic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11" name="Picture 4" descr="https://apple.insidercdn.com/gallery/22806-28059-170913-A11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43100"/>
            <a:ext cx="12496800" cy="691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2192002" y="8854214"/>
            <a:ext cx="2116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Apple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41557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Previous work: A12 Bionic Neural Engine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C6C087-75E0-4B9A-90E3-FC8744A0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480" y="2063087"/>
            <a:ext cx="8316273" cy="6966615"/>
          </a:xfrm>
          <a:prstGeom prst="rect">
            <a:avLst/>
          </a:prstGeom>
        </p:spPr>
      </p:pic>
      <p:pic>
        <p:nvPicPr>
          <p:cNvPr id="13" name="Picture 2" descr="Image result for a12 bionic">
            <a:extLst>
              <a:ext uri="{FF2B5EF4-FFF2-40B4-BE49-F238E27FC236}">
                <a16:creationId xmlns:a16="http://schemas.microsoft.com/office/drawing/2014/main" id="{2313B95D-4805-40A8-B9D9-387A842AE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2" y="2063087"/>
            <a:ext cx="5438079" cy="304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>
            <a:extLst>
              <a:ext uri="{FF2B5EF4-FFF2-40B4-BE49-F238E27FC236}">
                <a16:creationId xmlns:a16="http://schemas.microsoft.com/office/drawing/2014/main" id="{EF585FBA-5503-4F59-ABA0-F1DADA71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2" y="5415575"/>
            <a:ext cx="5438079" cy="36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4482158" y="9029702"/>
            <a:ext cx="2116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Apple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62497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Previous work: A12 Bionic Neural Engine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2050" name="Picture 2" descr="https://images.anandtech.com/doci/13392/A12_575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24837"/>
            <a:ext cx="7059123" cy="59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2" y="2401775"/>
            <a:ext cx="9521415" cy="579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4642525" y="8343902"/>
            <a:ext cx="293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</a:t>
            </a:r>
            <a:r>
              <a:rPr lang="en-US" altLang="ko-KR" sz="2400" dirty="0" err="1">
                <a:solidFill>
                  <a:schemeClr val="bg2"/>
                </a:solidFill>
              </a:rPr>
              <a:t>Anand</a:t>
            </a:r>
            <a:r>
              <a:rPr lang="en-US" altLang="ko-KR" sz="2400" dirty="0">
                <a:solidFill>
                  <a:schemeClr val="bg2"/>
                </a:solidFill>
              </a:rPr>
              <a:t> Tech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98090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Apple AP power efficiency</a:t>
            </a:r>
            <a:endParaRPr lang="en-US" altLang="ko-KR" dirty="0">
              <a:solidFill>
                <a:schemeClr val="bg2"/>
              </a:solidFill>
            </a:endParaRPr>
          </a:p>
        </p:txBody>
      </p:sp>
      <p:graphicFrame>
        <p:nvGraphicFramePr>
          <p:cNvPr id="9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14782"/>
              </p:ext>
            </p:extLst>
          </p:nvPr>
        </p:nvGraphicFramePr>
        <p:xfrm>
          <a:off x="3429000" y="2781300"/>
          <a:ext cx="1104900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2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3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Smartphones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# of CPUs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Operating</a:t>
                      </a:r>
                      <a:r>
                        <a:rPr lang="en-US" altLang="ko-KR" sz="2000" baseline="0" dirty="0" smtClean="0"/>
                        <a:t> Frequency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Main mem</a:t>
                      </a:r>
                      <a:r>
                        <a:rPr lang="en-US" altLang="ko-KR" sz="2000" baseline="0" dirty="0" smtClean="0"/>
                        <a:t> size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iPhone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Dual core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1.4Ghz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 smtClean="0"/>
                        <a:t>1 GB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A</a:t>
                      </a:r>
                      <a:r>
                        <a:rPr lang="ko-KR" altLang="en-US" sz="2000" dirty="0" smtClean="0"/>
                        <a:t>사 제품</a:t>
                      </a:r>
                      <a:r>
                        <a:rPr lang="en-US" altLang="ko-KR" sz="2000" dirty="0" smtClean="0"/>
                        <a:t>#1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Quad core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2.5Ghz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 GB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A</a:t>
                      </a:r>
                      <a:r>
                        <a:rPr lang="ko-KR" altLang="en-US" sz="2000" dirty="0" smtClean="0"/>
                        <a:t>사 제품</a:t>
                      </a:r>
                      <a:r>
                        <a:rPr lang="en-US" altLang="ko-KR" sz="2000" dirty="0" smtClean="0"/>
                        <a:t>#2</a:t>
                      </a:r>
                      <a:endParaRPr lang="ko-KR" altLang="en-US" sz="2000" dirty="0" smtClean="0"/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Quad core</a:t>
                      </a:r>
                      <a:endParaRPr lang="ko-KR" altLang="en-US" sz="2000" dirty="0" smtClean="0"/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2.3Ghz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3 GB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B</a:t>
                      </a:r>
                      <a:r>
                        <a:rPr lang="ko-KR" altLang="en-US" sz="2000" dirty="0" smtClean="0"/>
                        <a:t>사 제품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Quad</a:t>
                      </a:r>
                      <a:r>
                        <a:rPr lang="en-US" altLang="ko-KR" sz="2000" baseline="0" dirty="0" smtClean="0"/>
                        <a:t> core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2.3Ghz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 GB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949813" y="8267701"/>
            <a:ext cx="16652387" cy="1539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bg2"/>
                </a:solidFill>
              </a:rPr>
              <a:t>Apple hardware processor technology provides about 4 times higher power efficiency in AP processing.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8761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Alan Turing said in 1947</a:t>
            </a:r>
            <a:endParaRPr lang="en-US" altLang="ko-KR" dirty="0"/>
          </a:p>
        </p:txBody>
      </p:sp>
      <p:pic>
        <p:nvPicPr>
          <p:cNvPr id="9" name="Picture 2" descr="https://specials-images.forbesimg.com/imageserve/9e7c07c4ab954beb970b14b6ec68d954/960x0.jpg?fit=sc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35" y="2046535"/>
            <a:ext cx="5105400" cy="667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/>
          <p:nvPr/>
        </p:nvSpPr>
        <p:spPr>
          <a:xfrm>
            <a:off x="685800" y="8780596"/>
            <a:ext cx="6400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chemeClr val="bg2"/>
                </a:solidFill>
              </a:rPr>
              <a:t>A page from the notebook of British mathematician and pioneer in computer science Alan Turing, the World War II code-breaking genius, is displayed in front of his portrait during an auction preview in Hong Kong Thursday, March 19, 2015. (AP Photo/Kin Cheung)</a:t>
            </a:r>
            <a:endParaRPr lang="ko-KR" altLang="en-US" sz="1000" i="1" dirty="0">
              <a:solidFill>
                <a:schemeClr val="bg2"/>
              </a:solidFill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7467600" y="4000500"/>
            <a:ext cx="9753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/>
                </a:solidFill>
              </a:rPr>
              <a:t>February 20, 1947</a:t>
            </a:r>
          </a:p>
          <a:p>
            <a:endParaRPr lang="en-US" altLang="ko-KR" sz="3200" dirty="0">
              <a:solidFill>
                <a:schemeClr val="bg2"/>
              </a:solidFill>
            </a:endParaRPr>
          </a:p>
          <a:p>
            <a:r>
              <a:rPr lang="en-US" altLang="ko-KR" sz="3200" dirty="0">
                <a:solidFill>
                  <a:schemeClr val="bg2"/>
                </a:solidFill>
              </a:rPr>
              <a:t>Alan Turing gives a talk at the London Mathematical Society in which he declares that “</a:t>
            </a:r>
            <a:r>
              <a:rPr lang="en-US" altLang="ko-KR" sz="3200" b="1" u="sng" dirty="0">
                <a:solidFill>
                  <a:srgbClr val="00B0F0"/>
                </a:solidFill>
              </a:rPr>
              <a:t>What we want is a machine that can learn from experience</a:t>
            </a:r>
            <a:r>
              <a:rPr lang="en-US" altLang="ko-KR" sz="3200" dirty="0">
                <a:solidFill>
                  <a:schemeClr val="bg2"/>
                </a:solidFill>
              </a:rPr>
              <a:t>.”</a:t>
            </a:r>
            <a:endParaRPr lang="ko-KR" alt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09839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Apple AP power efficiency</a:t>
            </a:r>
            <a:endParaRPr lang="en-US" altLang="ko-KR" dirty="0">
              <a:solidFill>
                <a:schemeClr val="bg2"/>
              </a:solidFill>
            </a:endParaRPr>
          </a:p>
        </p:txBody>
      </p:sp>
      <p:graphicFrame>
        <p:nvGraphicFramePr>
          <p:cNvPr id="9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64881"/>
              </p:ext>
            </p:extLst>
          </p:nvPr>
        </p:nvGraphicFramePr>
        <p:xfrm>
          <a:off x="3429000" y="2781300"/>
          <a:ext cx="7162800" cy="291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Characteristics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PCM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RRAM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STT-MRAM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Reads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100 ~ 300</a:t>
                      </a:r>
                      <a:r>
                        <a:rPr lang="en-US" altLang="ko-KR" sz="2000" baseline="0" dirty="0" smtClean="0"/>
                        <a:t>ns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30ns ~</a:t>
                      </a:r>
                      <a:r>
                        <a:rPr lang="en-US" altLang="ko-KR" sz="2000" baseline="0" dirty="0" smtClean="0"/>
                        <a:t> 2us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 smtClean="0"/>
                        <a:t>2 ~ 20ns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Writes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10</a:t>
                      </a:r>
                      <a:r>
                        <a:rPr lang="en-US" altLang="ko-KR" sz="2000" baseline="0" dirty="0" smtClean="0"/>
                        <a:t> ~ 150us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100ns</a:t>
                      </a:r>
                      <a:r>
                        <a:rPr lang="en-US" altLang="ko-KR" sz="2000" baseline="0" dirty="0" smtClean="0"/>
                        <a:t> ~ 2us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3715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/>
                        <a:t>2 ~ 20ns</a:t>
                      </a:r>
                      <a:endParaRPr lang="ko-KR" alt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Read</a:t>
                      </a:r>
                      <a:r>
                        <a:rPr lang="en-US" altLang="ko-KR" sz="2000" baseline="0" dirty="0" smtClean="0"/>
                        <a:t> Energy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Low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Very Low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3715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smtClean="0"/>
                        <a:t>Low</a:t>
                      </a:r>
                      <a:endParaRPr lang="ko-KR" alt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Endurance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smtClean="0"/>
                        <a:t>10</a:t>
                      </a:r>
                      <a:r>
                        <a:rPr lang="en-US" altLang="ko-KR" sz="2000" baseline="30000" smtClean="0"/>
                        <a:t>8</a:t>
                      </a:r>
                      <a:endParaRPr lang="ko-KR" altLang="en-US" sz="20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10</a:t>
                      </a:r>
                      <a:r>
                        <a:rPr lang="en-US" altLang="ko-KR" sz="2000" baseline="30000" dirty="0" smtClean="0"/>
                        <a:t>10</a:t>
                      </a:r>
                      <a:endParaRPr lang="ko-KR" altLang="en-US" sz="20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10</a:t>
                      </a:r>
                      <a:r>
                        <a:rPr lang="en-US" altLang="ko-KR" sz="2000" baseline="30000" dirty="0" smtClean="0"/>
                        <a:t>15</a:t>
                      </a:r>
                      <a:endParaRPr lang="ko-KR" altLang="en-US" sz="20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189187"/>
                  </a:ext>
                </a:extLst>
              </a:tr>
              <a:tr h="403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Density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Medium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High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Low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Cost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Medium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High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High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88991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949813" y="8267701"/>
            <a:ext cx="16652387" cy="1539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bg2"/>
                </a:solidFill>
              </a:rPr>
              <a:t>Apple hardware processor technology provides about 4 times higher power efficiency in AP processing.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37522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Huawei Kirin 980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9" name="Picture 2" descr="Image result for huawei kirin 980 n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2" y="1714500"/>
            <a:ext cx="12462935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2801602" y="8724902"/>
            <a:ext cx="245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2"/>
                </a:solidFill>
              </a:rPr>
              <a:t>Source: Huawei</a:t>
            </a:r>
            <a:endParaRPr lang="ko-KR" alt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5703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Qualcomm NPU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8" name="Picture 4" descr="Image result for qualcomm n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47" y="2476501"/>
            <a:ext cx="7543800" cy="406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476501"/>
            <a:ext cx="7365376" cy="406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1447803" y="7658102"/>
            <a:ext cx="15202311" cy="1246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bg2"/>
                </a:solidFill>
              </a:rPr>
              <a:t>Qualcomm is preparing application processors including Neural Processing Unit for Android smartphones.</a:t>
            </a:r>
          </a:p>
          <a:p>
            <a:r>
              <a:rPr lang="en-US" altLang="ko-KR" sz="3200" b="1" dirty="0">
                <a:solidFill>
                  <a:schemeClr val="bg2"/>
                </a:solidFill>
              </a:rPr>
              <a:t>Expected to release 2018 or 2019?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3716000" y="6596776"/>
            <a:ext cx="308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QUALCOMM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351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ARM DYNAMIQ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1603311" y="8298898"/>
            <a:ext cx="15202311" cy="1246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bg2"/>
                </a:solidFill>
              </a:rPr>
              <a:t>ARM adds new instructions dedicated for AI operation.</a:t>
            </a:r>
          </a:p>
        </p:txBody>
      </p:sp>
      <p:pic>
        <p:nvPicPr>
          <p:cNvPr id="11" name="Picture 2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12" y="1866902"/>
            <a:ext cx="15005901" cy="507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4672841" y="6920056"/>
            <a:ext cx="1977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ARM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428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ARM Project Trillium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09B7B-C357-456B-B60A-2A265FBF8EF8}"/>
              </a:ext>
            </a:extLst>
          </p:cNvPr>
          <p:cNvSpPr txBox="1"/>
          <p:nvPr/>
        </p:nvSpPr>
        <p:spPr>
          <a:xfrm>
            <a:off x="14245670" y="8982797"/>
            <a:ext cx="1977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</a:rPr>
              <a:t>Source: ARM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884009"/>
            <a:ext cx="14126563" cy="713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589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DL enabled </a:t>
            </a:r>
            <a:r>
              <a:rPr lang="en-US" altLang="ko-KR" sz="4800" dirty="0" err="1">
                <a:solidFill>
                  <a:schemeClr val="bg2"/>
                </a:solidFill>
              </a:rPr>
              <a:t>SoCs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8" name="_x763627960" descr="EMB000086603f28">
            <a:extLst>
              <a:ext uri="{FF2B5EF4-FFF2-40B4-BE49-F238E27FC236}">
                <a16:creationId xmlns:a16="http://schemas.microsoft.com/office/drawing/2014/main" id="{684C5230-5E08-4928-90CD-6B3C7B7F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7" y="1834417"/>
            <a:ext cx="7428839" cy="536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765506760" descr="EMB000086603f2a">
            <a:extLst>
              <a:ext uri="{FF2B5EF4-FFF2-40B4-BE49-F238E27FC236}">
                <a16:creationId xmlns:a16="http://schemas.microsoft.com/office/drawing/2014/main" id="{662A9C1C-B050-4C49-B30F-36DF0F97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2" y="5448301"/>
            <a:ext cx="3144951" cy="17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764866096" descr="EMB000086603f2c">
            <a:extLst>
              <a:ext uri="{FF2B5EF4-FFF2-40B4-BE49-F238E27FC236}">
                <a16:creationId xmlns:a16="http://schemas.microsoft.com/office/drawing/2014/main" id="{AB7738D3-E251-474D-BFC5-044AFE23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585" y="1834417"/>
            <a:ext cx="4595879" cy="536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56">
            <a:extLst>
              <a:ext uri="{FF2B5EF4-FFF2-40B4-BE49-F238E27FC236}">
                <a16:creationId xmlns:a16="http://schemas.microsoft.com/office/drawing/2014/main" id="{0EAE3B81-1A7D-4646-90EF-5A27A337F1F8}"/>
              </a:ext>
            </a:extLst>
          </p:cNvPr>
          <p:cNvSpPr txBox="1"/>
          <p:nvPr/>
        </p:nvSpPr>
        <p:spPr>
          <a:xfrm>
            <a:off x="2896047" y="7310701"/>
            <a:ext cx="26764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err="1">
                <a:solidFill>
                  <a:schemeClr val="bg2"/>
                </a:solidFill>
              </a:rPr>
              <a:t>Hisilicon</a:t>
            </a:r>
            <a:r>
              <a:rPr lang="en-US" altLang="ko-KR" b="1" dirty="0">
                <a:solidFill>
                  <a:schemeClr val="bg2"/>
                </a:solidFill>
              </a:rPr>
              <a:t> SoC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76595F27-E13C-416C-93B2-182360D8E692}"/>
              </a:ext>
            </a:extLst>
          </p:cNvPr>
          <p:cNvSpPr txBox="1"/>
          <p:nvPr/>
        </p:nvSpPr>
        <p:spPr>
          <a:xfrm>
            <a:off x="9372600" y="7248388"/>
            <a:ext cx="26764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2"/>
                </a:solidFill>
              </a:rPr>
              <a:t>Ambarella SoC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F4CE010C-67D3-4B83-B63B-0502812BB7A9}"/>
              </a:ext>
            </a:extLst>
          </p:cNvPr>
          <p:cNvSpPr txBox="1"/>
          <p:nvPr/>
        </p:nvSpPr>
        <p:spPr>
          <a:xfrm>
            <a:off x="13150171" y="7258838"/>
            <a:ext cx="4276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2"/>
                </a:solidFill>
              </a:rPr>
              <a:t>Nvidia Drive PX2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pic>
        <p:nvPicPr>
          <p:cNvPr id="16" name="Picture 10" descr="Image result for drive px2">
            <a:extLst>
              <a:ext uri="{FF2B5EF4-FFF2-40B4-BE49-F238E27FC236}">
                <a16:creationId xmlns:a16="http://schemas.microsoft.com/office/drawing/2014/main" id="{D722EA33-539A-4E00-BEF4-2B443C4B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3" y="1834417"/>
            <a:ext cx="3212420" cy="323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28A7159-8653-4144-9AA3-0CB9B9A668A3}"/>
              </a:ext>
            </a:extLst>
          </p:cNvPr>
          <p:cNvSpPr txBox="1">
            <a:spLocks/>
          </p:cNvSpPr>
          <p:nvPr/>
        </p:nvSpPr>
        <p:spPr>
          <a:xfrm>
            <a:off x="1094277" y="8046558"/>
            <a:ext cx="16126923" cy="12466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800" b="1" dirty="0">
                <a:solidFill>
                  <a:schemeClr val="bg2"/>
                </a:solidFill>
              </a:rPr>
              <a:t>Many companies including start-ups compete in the DL enabled </a:t>
            </a:r>
            <a:r>
              <a:rPr lang="en-US" altLang="ko-KR" sz="3800" b="1" dirty="0" err="1">
                <a:solidFill>
                  <a:schemeClr val="bg2"/>
                </a:solidFill>
              </a:rPr>
              <a:t>SoC</a:t>
            </a:r>
            <a:r>
              <a:rPr lang="en-US" altLang="ko-KR" sz="3800" b="1" dirty="0">
                <a:solidFill>
                  <a:schemeClr val="bg2"/>
                </a:solidFill>
              </a:rPr>
              <a:t> market for embedded applications.</a:t>
            </a:r>
            <a:endParaRPr lang="ko-KR" altLang="en-US" sz="3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76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Consideration Points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6142A07-4514-4D38-BF99-B7DFD777F8F7}"/>
              </a:ext>
            </a:extLst>
          </p:cNvPr>
          <p:cNvSpPr txBox="1">
            <a:spLocks/>
          </p:cNvSpPr>
          <p:nvPr/>
        </p:nvSpPr>
        <p:spPr>
          <a:xfrm>
            <a:off x="1066800" y="2095502"/>
            <a:ext cx="17119112" cy="7461804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대부분 소프트웨어 스택을 통해 여러 알고리즘이 구동 가능한 프로세서 아키텍처를 가지고 있다</a:t>
            </a:r>
            <a:r>
              <a:rPr lang="en-US" altLang="ko-KR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742913" indent="-742913">
              <a:buFont typeface="+mj-lt"/>
              <a:buAutoNum type="arabicPeriod"/>
            </a:pPr>
            <a:endParaRPr lang="en-US" altLang="ko-KR" sz="4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13" indent="-742913">
              <a:buFont typeface="+mj-lt"/>
              <a:buAutoNum type="arabicPeriod"/>
            </a:pP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다양한 응용 분야들은 각기 다른 연산 성능을 요구함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742913" indent="-742913">
              <a:buFont typeface="+mj-lt"/>
              <a:buAutoNum type="arabicPeriod"/>
            </a:pP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응용 분야에서는 가용할 수 있는 전력 소모량이 상이함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742913" indent="-742913">
              <a:buFont typeface="+mj-lt"/>
              <a:buAutoNum type="arabicPeriod"/>
            </a:pPr>
            <a:r>
              <a:rPr lang="ko-KR" altLang="en-US" sz="4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</a:t>
            </a: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모델은 계속해서 진화하고 있는데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이들을 효율적으로 구동시키는 </a:t>
            </a:r>
            <a:r>
              <a:rPr lang="ko-KR" altLang="en-US" sz="420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프로세서 아키텍처</a:t>
            </a:r>
            <a:r>
              <a:rPr lang="en-US" altLang="ko-KR" sz="420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4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13" indent="-742913">
              <a:buFont typeface="+mj-lt"/>
              <a:buAutoNum type="arabicPeriod"/>
            </a:pP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소프트웨어 플랫폼과 호환성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4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이식성이</a:t>
            </a: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좋은 하드웨어 프로세서 솔루션 공급자의 부재 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구글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애플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742913" indent="-742913">
              <a:buFont typeface="+mj-lt"/>
              <a:buAutoNum type="arabicPeriod"/>
            </a:pPr>
            <a:endParaRPr lang="en-US" altLang="ko-KR" sz="4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71472" indent="-571472">
              <a:buFont typeface="Wingdings" panose="05000000000000000000" pitchFamily="2" charset="2"/>
              <a:buChar char="à"/>
            </a:pP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Applicable for limited applications </a:t>
            </a:r>
          </a:p>
          <a:p>
            <a:pPr marL="571472" indent="-571472">
              <a:buFont typeface="Wingdings" panose="05000000000000000000" pitchFamily="2" charset="2"/>
              <a:buChar char="à"/>
            </a:pP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Chip vendors are releasing updated versions every year.</a:t>
            </a:r>
          </a:p>
          <a:p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 </a:t>
            </a:r>
            <a:endParaRPr lang="en-US" altLang="ko-KR" sz="4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764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353545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algn="ctr" latinLnBrk="0"/>
            <a:endParaRPr lang="ko-KR" altLang="en-US" sz="2800">
              <a:ea typeface="굴림" panose="020B0600000101010101" pitchFamily="50" charset="-127"/>
            </a:endParaRPr>
          </a:p>
        </p:txBody>
      </p:sp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34200" y="4686300"/>
            <a:ext cx="11353800" cy="2362200"/>
          </a:xfrm>
          <a:prstGeom prst="rect">
            <a:avLst/>
          </a:prstGeom>
          <a:solidFill>
            <a:srgbClr val="0070C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6000" b="1" dirty="0">
                <a:solidFill>
                  <a:schemeClr val="bg2"/>
                </a:solidFill>
              </a:rPr>
              <a:t>  </a:t>
            </a:r>
            <a:r>
              <a:rPr lang="en-US" altLang="ko-KR" sz="6000" b="1" dirty="0"/>
              <a:t>One more thing.</a:t>
            </a:r>
          </a:p>
          <a:p>
            <a:r>
              <a:rPr lang="en-US" altLang="ko-KR" sz="6000" b="1" dirty="0">
                <a:solidFill>
                  <a:schemeClr val="bg2"/>
                </a:solidFill>
              </a:rPr>
              <a:t>  AI to the far edges!</a:t>
            </a:r>
            <a:endParaRPr lang="ko-KR" altLang="en-US" sz="6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89258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1" descr="2016-05-09_2-57-55.jpg"/>
          <p:cNvPicPr>
            <a:picLocks noChangeAspect="1"/>
          </p:cNvPicPr>
          <p:nvPr/>
        </p:nvPicPr>
        <p:blipFill>
          <a:blip r:embed="rId3" cstate="print">
            <a:lum brigh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2"/>
            <a:ext cx="18288000" cy="1025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0053" y="0"/>
            <a:ext cx="18288000" cy="10287000"/>
          </a:xfrm>
          <a:prstGeom prst="rect">
            <a:avLst/>
          </a:prstGeom>
          <a:solidFill>
            <a:srgbClr val="353545">
              <a:alpha val="85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algn="ctr" latinLnBrk="0"/>
            <a:endParaRPr lang="ko-KR" altLang="en-US" sz="2800">
              <a:ea typeface="굴림" panose="020B0600000101010101" pitchFamily="50" charset="-127"/>
            </a:endParaRPr>
          </a:p>
        </p:txBody>
      </p:sp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8001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The winner was ….</a:t>
            </a:r>
            <a:endParaRPr lang="en-US" altLang="ko-KR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02ECBC-9244-4B01-95C1-9ACF72A8B3F3}"/>
              </a:ext>
            </a:extLst>
          </p:cNvPr>
          <p:cNvGrpSpPr/>
          <p:nvPr/>
        </p:nvGrpSpPr>
        <p:grpSpPr>
          <a:xfrm>
            <a:off x="1905001" y="8484351"/>
            <a:ext cx="17655483" cy="1061829"/>
            <a:chOff x="3651610" y="8213988"/>
            <a:chExt cx="17655482" cy="1061829"/>
          </a:xfrm>
        </p:grpSpPr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AC234C5B-544E-4620-B860-8781710C1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335" y="8213988"/>
              <a:ext cx="17019757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457200" indent="-45720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</a:pPr>
              <a:r>
                <a:rPr kumimoji="0" lang="ko-KR" altLang="en-US" sz="4200" dirty="0">
                  <a:solidFill>
                    <a:schemeClr val="bg2"/>
                  </a:solidFill>
                  <a:cs typeface="Arial" panose="020B0604020202020204" pitchFamily="34" charset="0"/>
                </a:rPr>
                <a:t>전력 효율성과 집적도를 극대화한 딥러닝 프로세서 필요</a:t>
              </a:r>
              <a:endParaRPr kumimoji="0" lang="en-US" altLang="ko-KR" sz="4200" dirty="0">
                <a:solidFill>
                  <a:schemeClr val="bg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C36C02BE-39BC-4C18-989C-29A6AFF2D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1610" y="8476422"/>
              <a:ext cx="497444" cy="497444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7" name="Picture 4" descr="Image result for bra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048762"/>
            <a:ext cx="9701229" cy="545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051040"/>
            <a:ext cx="8187107" cy="54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0">
            <a:extLst>
              <a:ext uri="{FF2B5EF4-FFF2-40B4-BE49-F238E27FC236}">
                <a16:creationId xmlns:a16="http://schemas.microsoft.com/office/drawing/2014/main" id="{05FC1DE0-5DAE-4D1F-AF41-EC6614FD0D24}"/>
              </a:ext>
            </a:extLst>
          </p:cNvPr>
          <p:cNvSpPr/>
          <p:nvPr/>
        </p:nvSpPr>
        <p:spPr>
          <a:xfrm>
            <a:off x="2895600" y="1972562"/>
            <a:ext cx="1912265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ko-KR" sz="6800" dirty="0" err="1">
                <a:solidFill>
                  <a:srgbClr val="FFFFFF"/>
                </a:solidFill>
                <a:latin typeface="+mj-ea"/>
                <a:ea typeface="+mj-ea"/>
              </a:rPr>
              <a:t>AlphaGo</a:t>
            </a:r>
            <a:r>
              <a:rPr lang="en-US" altLang="ko-KR" sz="6800" dirty="0">
                <a:solidFill>
                  <a:srgbClr val="FFFFFF"/>
                </a:solidFill>
                <a:latin typeface="+mj-ea"/>
                <a:ea typeface="+mj-ea"/>
              </a:rPr>
              <a:t>       vs.       Human Brain</a:t>
            </a:r>
            <a:endParaRPr lang="ko-KR" altLang="en-US" sz="68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B221EA4B-08C4-4FEC-B0D4-C39829186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7353300"/>
            <a:ext cx="45013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</a:pPr>
            <a:r>
              <a:rPr kumimoji="0"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ix모던고딕 B" panose="02020603020101020101" pitchFamily="18" charset="-127"/>
              </a:rPr>
              <a:t># of Transistors: </a:t>
            </a:r>
            <a:r>
              <a:rPr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10</a:t>
            </a:r>
            <a:r>
              <a:rPr lang="en-US" altLang="ko-KR" sz="2400" b="1" baseline="30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12 </a:t>
            </a:r>
            <a:endParaRPr kumimoji="0" lang="en-US" altLang="ko-KR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ix모던고딕 B" panose="02020603020101020101" pitchFamily="18" charset="-127"/>
            </a:endParaRPr>
          </a:p>
          <a:p>
            <a:pPr marL="0" indent="0" algn="ctr" eaLnBrk="1" hangingPunct="1">
              <a:lnSpc>
                <a:spcPct val="150000"/>
              </a:lnSpc>
            </a:pPr>
            <a:r>
              <a:rPr kumimoji="0"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ix모던고딕 B" panose="02020603020101020101" pitchFamily="18" charset="-127"/>
              </a:rPr>
              <a:t>Power Consumption: 1 MW</a:t>
            </a:r>
            <a:endParaRPr kumimoji="0" lang="ko-KR" alt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ix모던고딕 B" panose="02020603020101020101" pitchFamily="18" charset="-127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6479CE5C-697F-41F1-B250-21B3198B8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0" y="7353300"/>
            <a:ext cx="5105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</a:pPr>
            <a:r>
              <a:rPr kumimoji="0"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ix모던고딕 B" panose="02020603020101020101" pitchFamily="18" charset="-127"/>
              </a:rPr>
              <a:t># of Synapses</a:t>
            </a:r>
            <a:r>
              <a:rPr kumimoji="0" lang="ko-KR" alt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ix모던고딕 B" panose="02020603020101020101" pitchFamily="18" charset="-127"/>
              </a:rPr>
              <a:t> </a:t>
            </a:r>
            <a:r>
              <a:rPr kumimoji="0"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ix모던고딕 B" panose="02020603020101020101" pitchFamily="18" charset="-127"/>
              </a:rPr>
              <a:t>: </a:t>
            </a:r>
            <a:r>
              <a:rPr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10</a:t>
            </a:r>
            <a:r>
              <a:rPr lang="en-US" altLang="ko-KR" sz="2400" b="1" baseline="30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15 </a:t>
            </a:r>
            <a:endParaRPr kumimoji="0" lang="en-US" altLang="ko-KR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ix모던고딕 B" panose="02020603020101020101" pitchFamily="18" charset="-127"/>
            </a:endParaRPr>
          </a:p>
          <a:p>
            <a:pPr marL="0" indent="0" algn="ctr" eaLnBrk="1" hangingPunct="1">
              <a:lnSpc>
                <a:spcPct val="150000"/>
              </a:lnSpc>
            </a:pPr>
            <a:r>
              <a:rPr kumimoji="0"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ix모던고딕 B" panose="02020603020101020101" pitchFamily="18" charset="-127"/>
              </a:rPr>
              <a:t>Power Consumption : 20W</a:t>
            </a:r>
            <a:endParaRPr kumimoji="0" lang="ko-KR" alt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ix모던고딕 B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2" y="9442976"/>
            <a:ext cx="2256148" cy="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9215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6"/>
          <p:cNvSpPr txBox="1">
            <a:spLocks/>
          </p:cNvSpPr>
          <p:nvPr/>
        </p:nvSpPr>
        <p:spPr bwMode="auto">
          <a:xfrm>
            <a:off x="838200" y="571503"/>
            <a:ext cx="6096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latinLnBrk="0">
              <a:lnSpc>
                <a:spcPct val="90000"/>
              </a:lnSpc>
            </a:pPr>
            <a:r>
              <a:rPr lang="en-US" altLang="ko-KR" sz="4000" b="1" dirty="0" err="1">
                <a:solidFill>
                  <a:schemeClr val="bg2"/>
                </a:solidFill>
              </a:rPr>
              <a:t>IoT</a:t>
            </a:r>
            <a:r>
              <a:rPr lang="en-US" altLang="ko-KR" sz="4000" b="1" dirty="0">
                <a:solidFill>
                  <a:schemeClr val="bg2"/>
                </a:solidFill>
              </a:rPr>
              <a:t> and AI</a:t>
            </a:r>
          </a:p>
        </p:txBody>
      </p:sp>
      <p:sp>
        <p:nvSpPr>
          <p:cNvPr id="51203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A6372BF3-7CE7-4CA1-94D5-2512D5B44EBC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49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3" y="-25313"/>
            <a:ext cx="1847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latinLnBrk="0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457981" y="6211318"/>
            <a:ext cx="17287219" cy="3046988"/>
            <a:chOff x="3810000" y="6998683"/>
            <a:chExt cx="14938338" cy="3046986"/>
          </a:xfrm>
        </p:grpSpPr>
        <p:sp>
          <p:nvSpPr>
            <p:cNvPr id="44" name="TextBox 15"/>
            <p:cNvSpPr txBox="1">
              <a:spLocks noChangeArrowheads="1"/>
            </p:cNvSpPr>
            <p:nvPr/>
          </p:nvSpPr>
          <p:spPr bwMode="auto">
            <a:xfrm>
              <a:off x="4246582" y="6998683"/>
              <a:ext cx="14501756" cy="304698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marL="457200" indent="-45720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7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defRPr/>
              </a:pPr>
              <a:r>
                <a:rPr kumimoji="0" lang="en-US" altLang="ko-KR" sz="3200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2025</a:t>
              </a:r>
              <a:r>
                <a:rPr kumimoji="0" lang="ko-KR" altLang="en-US" sz="3200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년 까지 </a:t>
              </a:r>
              <a:r>
                <a:rPr kumimoji="0" lang="en-US" altLang="ko-KR" sz="3200" u="sng" dirty="0" err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IoT</a:t>
              </a:r>
              <a:r>
                <a:rPr kumimoji="0" lang="en-US" altLang="ko-KR" sz="3200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 </a:t>
              </a:r>
              <a:r>
                <a:rPr kumimoji="0" lang="ko-KR" altLang="en-US" sz="3200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디바이스의 개체수는 </a:t>
              </a:r>
              <a:r>
                <a:rPr kumimoji="0" lang="en-US" altLang="ko-KR" sz="3200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700</a:t>
              </a:r>
              <a:r>
                <a:rPr kumimoji="0" lang="ko-KR" altLang="en-US" sz="3200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억</a:t>
              </a:r>
              <a:r>
                <a:rPr kumimoji="0" lang="ko-KR" altLang="en-US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이 것이라고 </a:t>
              </a:r>
              <a:r>
                <a:rPr kumimoji="0" lang="en-US" altLang="ko-KR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IDC </a:t>
              </a:r>
              <a:r>
                <a:rPr kumimoji="0" lang="ko-KR" altLang="en-US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전망</a:t>
              </a:r>
              <a:endParaRPr kumimoji="0" lang="en-US" altLang="ko-KR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endParaRPr>
            </a:p>
            <a:p>
              <a:pPr marL="0" indent="0" eaLnBrk="1" hangingPunct="1">
                <a:lnSpc>
                  <a:spcPct val="150000"/>
                </a:lnSpc>
                <a:defRPr/>
              </a:pPr>
              <a:r>
                <a:rPr kumimoji="0" lang="en-US" altLang="ko-KR" sz="3200" dirty="0" err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IoT</a:t>
              </a:r>
              <a:r>
                <a:rPr kumimoji="0" lang="ko-KR" altLang="en-US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디바이스의 센서를 통해 발생되는 데이터 양이 방대</a:t>
              </a:r>
              <a:endParaRPr kumimoji="0" lang="en-US" altLang="ko-KR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indent="0" eaLnBrk="1" hangingPunct="1">
                <a:lnSpc>
                  <a:spcPct val="150000"/>
                </a:lnSpc>
                <a:defRPr/>
              </a:pPr>
              <a:r>
                <a:rPr kumimoji="0" lang="ko-KR" altLang="en-US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예</a:t>
              </a:r>
              <a:r>
                <a:rPr kumimoji="0" lang="en-US" altLang="ko-KR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: Ford GT</a:t>
              </a:r>
              <a:r>
                <a:rPr kumimoji="0" lang="ko-KR" altLang="en-US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는 </a:t>
              </a:r>
              <a:r>
                <a:rPr kumimoji="0" lang="en-US" altLang="ko-KR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</a:t>
              </a:r>
              <a:r>
                <a:rPr kumimoji="0" lang="ko-KR" altLang="en-US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개 센서와 </a:t>
              </a:r>
              <a:r>
                <a:rPr kumimoji="0" lang="en-US" altLang="ko-KR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28</a:t>
              </a:r>
              <a:r>
                <a:rPr kumimoji="0" lang="ko-KR" altLang="en-US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개 마이크로프로세서가 시간당 </a:t>
              </a:r>
              <a:r>
                <a:rPr kumimoji="0" lang="en-US" altLang="ko-KR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100GB </a:t>
              </a:r>
              <a:r>
                <a:rPr kumimoji="0" lang="ko-KR" altLang="en-US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데이터 생산</a:t>
              </a:r>
              <a:endParaRPr kumimoji="0" lang="en-US" altLang="ko-KR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indent="0" eaLnBrk="1" hangingPunct="1">
                <a:lnSpc>
                  <a:spcPct val="150000"/>
                </a:lnSpc>
                <a:defRPr/>
              </a:pPr>
              <a:r>
                <a:rPr kumimoji="0" lang="ko-KR" altLang="en-US" sz="3200" b="1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사람의 지능을 대신해 저전력으로 데이터 분석</a:t>
              </a:r>
              <a:r>
                <a:rPr kumimoji="0" lang="en-US" altLang="ko-KR" sz="3200" b="1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</a:t>
              </a:r>
              <a:r>
                <a:rPr kumimoji="0" lang="ko-KR" altLang="en-US" sz="3200" b="1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동작 결정을 할 솔루션 필요</a:t>
              </a:r>
              <a:r>
                <a:rPr kumimoji="0" lang="en-US" altLang="ko-KR" sz="3200" b="1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r>
                <a:rPr kumimoji="0" lang="ko-KR" altLang="en-US" sz="3200" b="1" u="sng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</p:txBody>
        </p:sp>
        <p:sp>
          <p:nvSpPr>
            <p:cNvPr id="9" name="Freeform 29"/>
            <p:cNvSpPr>
              <a:spLocks noEditPoints="1"/>
            </p:cNvSpPr>
            <p:nvPr/>
          </p:nvSpPr>
          <p:spPr bwMode="auto">
            <a:xfrm>
              <a:off x="3810000" y="7218715"/>
              <a:ext cx="363233" cy="363233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29"/>
            <p:cNvSpPr>
              <a:spLocks noEditPoints="1"/>
            </p:cNvSpPr>
            <p:nvPr/>
          </p:nvSpPr>
          <p:spPr bwMode="auto">
            <a:xfrm>
              <a:off x="3810000" y="7922418"/>
              <a:ext cx="363233" cy="363233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Freeform 13">
            <a:extLst>
              <a:ext uri="{FF2B5EF4-FFF2-40B4-BE49-F238E27FC236}">
                <a16:creationId xmlns:a16="http://schemas.microsoft.com/office/drawing/2014/main" id="{91312DFA-AAD1-493A-B08E-73F8D1B16662}"/>
              </a:ext>
            </a:extLst>
          </p:cNvPr>
          <p:cNvSpPr>
            <a:spLocks noEditPoints="1"/>
          </p:cNvSpPr>
          <p:nvPr/>
        </p:nvSpPr>
        <p:spPr bwMode="auto">
          <a:xfrm>
            <a:off x="1498459" y="8725915"/>
            <a:ext cx="339396" cy="297943"/>
          </a:xfrm>
          <a:custGeom>
            <a:avLst/>
            <a:gdLst>
              <a:gd name="T0" fmla="*/ 404552 w 256"/>
              <a:gd name="T1" fmla="*/ 200493 h 224"/>
              <a:gd name="T2" fmla="*/ 216086 w 256"/>
              <a:gd name="T3" fmla="*/ 278734 h 224"/>
              <a:gd name="T4" fmla="*/ 216086 w 256"/>
              <a:gd name="T5" fmla="*/ 278734 h 224"/>
              <a:gd name="T6" fmla="*/ 199839 w 256"/>
              <a:gd name="T7" fmla="*/ 278734 h 224"/>
              <a:gd name="T8" fmla="*/ 199839 w 256"/>
              <a:gd name="T9" fmla="*/ 278734 h 224"/>
              <a:gd name="T10" fmla="*/ 11373 w 256"/>
              <a:gd name="T11" fmla="*/ 200493 h 224"/>
              <a:gd name="T12" fmla="*/ 0 w 256"/>
              <a:gd name="T13" fmla="*/ 182563 h 224"/>
              <a:gd name="T14" fmla="*/ 27620 w 256"/>
              <a:gd name="T15" fmla="*/ 164632 h 224"/>
              <a:gd name="T16" fmla="*/ 27620 w 256"/>
              <a:gd name="T17" fmla="*/ 164632 h 224"/>
              <a:gd name="T18" fmla="*/ 207963 w 256"/>
              <a:gd name="T19" fmla="*/ 239613 h 224"/>
              <a:gd name="T20" fmla="*/ 388305 w 256"/>
              <a:gd name="T21" fmla="*/ 164632 h 224"/>
              <a:gd name="T22" fmla="*/ 388305 w 256"/>
              <a:gd name="T23" fmla="*/ 164632 h 224"/>
              <a:gd name="T24" fmla="*/ 415925 w 256"/>
              <a:gd name="T25" fmla="*/ 182563 h 224"/>
              <a:gd name="T26" fmla="*/ 404552 w 256"/>
              <a:gd name="T27" fmla="*/ 115732 h 224"/>
              <a:gd name="T28" fmla="*/ 216086 w 256"/>
              <a:gd name="T29" fmla="*/ 193973 h 224"/>
              <a:gd name="T30" fmla="*/ 216086 w 256"/>
              <a:gd name="T31" fmla="*/ 193973 h 224"/>
              <a:gd name="T32" fmla="*/ 207963 w 256"/>
              <a:gd name="T33" fmla="*/ 195603 h 224"/>
              <a:gd name="T34" fmla="*/ 199839 w 256"/>
              <a:gd name="T35" fmla="*/ 193973 h 224"/>
              <a:gd name="T36" fmla="*/ 199839 w 256"/>
              <a:gd name="T37" fmla="*/ 193973 h 224"/>
              <a:gd name="T38" fmla="*/ 11373 w 256"/>
              <a:gd name="T39" fmla="*/ 115732 h 224"/>
              <a:gd name="T40" fmla="*/ 11373 w 256"/>
              <a:gd name="T41" fmla="*/ 79871 h 224"/>
              <a:gd name="T42" fmla="*/ 199839 w 256"/>
              <a:gd name="T43" fmla="*/ 1630 h 224"/>
              <a:gd name="T44" fmla="*/ 199839 w 256"/>
              <a:gd name="T45" fmla="*/ 1630 h 224"/>
              <a:gd name="T46" fmla="*/ 207963 w 256"/>
              <a:gd name="T47" fmla="*/ 0 h 224"/>
              <a:gd name="T48" fmla="*/ 216086 w 256"/>
              <a:gd name="T49" fmla="*/ 1630 h 224"/>
              <a:gd name="T50" fmla="*/ 216086 w 256"/>
              <a:gd name="T51" fmla="*/ 1630 h 224"/>
              <a:gd name="T52" fmla="*/ 404552 w 256"/>
              <a:gd name="T53" fmla="*/ 79871 h 224"/>
              <a:gd name="T54" fmla="*/ 404552 w 256"/>
              <a:gd name="T55" fmla="*/ 115732 h 224"/>
              <a:gd name="T56" fmla="*/ 27620 w 256"/>
              <a:gd name="T57" fmla="*/ 249393 h 224"/>
              <a:gd name="T58" fmla="*/ 27620 w 256"/>
              <a:gd name="T59" fmla="*/ 249393 h 224"/>
              <a:gd name="T60" fmla="*/ 207963 w 256"/>
              <a:gd name="T61" fmla="*/ 324374 h 224"/>
              <a:gd name="T62" fmla="*/ 388305 w 256"/>
              <a:gd name="T63" fmla="*/ 249393 h 224"/>
              <a:gd name="T64" fmla="*/ 388305 w 256"/>
              <a:gd name="T65" fmla="*/ 249393 h 224"/>
              <a:gd name="T66" fmla="*/ 415925 w 256"/>
              <a:gd name="T67" fmla="*/ 267324 h 224"/>
              <a:gd name="T68" fmla="*/ 404552 w 256"/>
              <a:gd name="T69" fmla="*/ 285254 h 224"/>
              <a:gd name="T70" fmla="*/ 216086 w 256"/>
              <a:gd name="T71" fmla="*/ 363495 h 224"/>
              <a:gd name="T72" fmla="*/ 216086 w 256"/>
              <a:gd name="T73" fmla="*/ 363495 h 224"/>
              <a:gd name="T74" fmla="*/ 199839 w 256"/>
              <a:gd name="T75" fmla="*/ 363495 h 224"/>
              <a:gd name="T76" fmla="*/ 199839 w 256"/>
              <a:gd name="T77" fmla="*/ 363495 h 224"/>
              <a:gd name="T78" fmla="*/ 11373 w 256"/>
              <a:gd name="T79" fmla="*/ 285254 h 224"/>
              <a:gd name="T80" fmla="*/ 0 w 256"/>
              <a:gd name="T81" fmla="*/ 267324 h 2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24">
                <a:moveTo>
                  <a:pt x="249" y="123"/>
                </a:moveTo>
                <a:cubicBezTo>
                  <a:pt x="249" y="123"/>
                  <a:pt x="249" y="123"/>
                  <a:pt x="249" y="123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1" y="172"/>
                  <a:pt x="130" y="172"/>
                  <a:pt x="128" y="172"/>
                </a:cubicBezTo>
                <a:cubicBezTo>
                  <a:pt x="126" y="172"/>
                  <a:pt x="125" y="172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7" y="123"/>
                  <a:pt x="7" y="123"/>
                  <a:pt x="7" y="123"/>
                </a:cubicBezTo>
                <a:cubicBezTo>
                  <a:pt x="7" y="123"/>
                  <a:pt x="7" y="123"/>
                  <a:pt x="7" y="123"/>
                </a:cubicBezTo>
                <a:cubicBezTo>
                  <a:pt x="3" y="121"/>
                  <a:pt x="0" y="117"/>
                  <a:pt x="0" y="112"/>
                </a:cubicBezTo>
                <a:cubicBezTo>
                  <a:pt x="0" y="105"/>
                  <a:pt x="5" y="100"/>
                  <a:pt x="12" y="100"/>
                </a:cubicBezTo>
                <a:cubicBezTo>
                  <a:pt x="14" y="100"/>
                  <a:pt x="15" y="100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28" y="147"/>
                  <a:pt x="128" y="147"/>
                  <a:pt x="128" y="147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41" y="100"/>
                  <a:pt x="242" y="100"/>
                  <a:pt x="244" y="100"/>
                </a:cubicBezTo>
                <a:cubicBezTo>
                  <a:pt x="251" y="100"/>
                  <a:pt x="256" y="105"/>
                  <a:pt x="256" y="112"/>
                </a:cubicBezTo>
                <a:cubicBezTo>
                  <a:pt x="256" y="117"/>
                  <a:pt x="253" y="121"/>
                  <a:pt x="249" y="123"/>
                </a:cubicBezTo>
                <a:moveTo>
                  <a:pt x="249" y="71"/>
                </a:moveTo>
                <a:cubicBezTo>
                  <a:pt x="249" y="71"/>
                  <a:pt x="249" y="71"/>
                  <a:pt x="249" y="71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1" y="120"/>
                  <a:pt x="130" y="120"/>
                  <a:pt x="128" y="120"/>
                </a:cubicBezTo>
                <a:cubicBezTo>
                  <a:pt x="126" y="120"/>
                  <a:pt x="125" y="120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7" y="71"/>
                  <a:pt x="7" y="71"/>
                  <a:pt x="7" y="71"/>
                </a:cubicBezTo>
                <a:cubicBezTo>
                  <a:pt x="7" y="71"/>
                  <a:pt x="7" y="71"/>
                  <a:pt x="7" y="71"/>
                </a:cubicBezTo>
                <a:cubicBezTo>
                  <a:pt x="3" y="69"/>
                  <a:pt x="0" y="65"/>
                  <a:pt x="0" y="60"/>
                </a:cubicBezTo>
                <a:cubicBezTo>
                  <a:pt x="0" y="55"/>
                  <a:pt x="3" y="51"/>
                  <a:pt x="7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5" y="0"/>
                  <a:pt x="126" y="0"/>
                  <a:pt x="128" y="0"/>
                </a:cubicBezTo>
                <a:cubicBezTo>
                  <a:pt x="130" y="0"/>
                  <a:pt x="131" y="0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249" y="49"/>
                  <a:pt x="249" y="49"/>
                  <a:pt x="249" y="49"/>
                </a:cubicBezTo>
                <a:cubicBezTo>
                  <a:pt x="249" y="49"/>
                  <a:pt x="249" y="49"/>
                  <a:pt x="249" y="49"/>
                </a:cubicBezTo>
                <a:cubicBezTo>
                  <a:pt x="253" y="51"/>
                  <a:pt x="256" y="55"/>
                  <a:pt x="256" y="60"/>
                </a:cubicBezTo>
                <a:cubicBezTo>
                  <a:pt x="256" y="65"/>
                  <a:pt x="253" y="69"/>
                  <a:pt x="249" y="71"/>
                </a:cubicBezTo>
                <a:moveTo>
                  <a:pt x="12" y="152"/>
                </a:moveTo>
                <a:cubicBezTo>
                  <a:pt x="14" y="152"/>
                  <a:pt x="15" y="152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28" y="199"/>
                  <a:pt x="128" y="199"/>
                  <a:pt x="128" y="199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41" y="152"/>
                  <a:pt x="242" y="152"/>
                  <a:pt x="244" y="152"/>
                </a:cubicBezTo>
                <a:cubicBezTo>
                  <a:pt x="251" y="152"/>
                  <a:pt x="256" y="157"/>
                  <a:pt x="256" y="164"/>
                </a:cubicBezTo>
                <a:cubicBezTo>
                  <a:pt x="256" y="169"/>
                  <a:pt x="253" y="173"/>
                  <a:pt x="249" y="175"/>
                </a:cubicBezTo>
                <a:cubicBezTo>
                  <a:pt x="249" y="175"/>
                  <a:pt x="249" y="175"/>
                  <a:pt x="249" y="175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1" y="224"/>
                  <a:pt x="130" y="224"/>
                  <a:pt x="128" y="224"/>
                </a:cubicBezTo>
                <a:cubicBezTo>
                  <a:pt x="126" y="224"/>
                  <a:pt x="125" y="224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7" y="175"/>
                  <a:pt x="7" y="175"/>
                  <a:pt x="7" y="175"/>
                </a:cubicBezTo>
                <a:cubicBezTo>
                  <a:pt x="7" y="175"/>
                  <a:pt x="7" y="175"/>
                  <a:pt x="7" y="175"/>
                </a:cubicBezTo>
                <a:cubicBezTo>
                  <a:pt x="3" y="173"/>
                  <a:pt x="0" y="169"/>
                  <a:pt x="0" y="164"/>
                </a:cubicBezTo>
                <a:cubicBezTo>
                  <a:pt x="0" y="157"/>
                  <a:pt x="5" y="152"/>
                  <a:pt x="12" y="1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885D78-98D1-4EBA-A208-FCFC586AF306}"/>
              </a:ext>
            </a:extLst>
          </p:cNvPr>
          <p:cNvSpPr/>
          <p:nvPr/>
        </p:nvSpPr>
        <p:spPr>
          <a:xfrm>
            <a:off x="914400" y="2100243"/>
            <a:ext cx="4739160" cy="3710511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97A7D3BC-FFD3-4D06-A173-C736A5FDDE14}"/>
              </a:ext>
            </a:extLst>
          </p:cNvPr>
          <p:cNvSpPr txBox="1">
            <a:spLocks/>
          </p:cNvSpPr>
          <p:nvPr/>
        </p:nvSpPr>
        <p:spPr bwMode="auto">
          <a:xfrm>
            <a:off x="1295401" y="3739941"/>
            <a:ext cx="4284635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latinLnBrk="0">
              <a:lnSpc>
                <a:spcPct val="90000"/>
              </a:lnSpc>
            </a:pPr>
            <a:r>
              <a:rPr lang="en-US" altLang="ko-KR" sz="9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180ZB </a:t>
            </a:r>
          </a:p>
          <a:p>
            <a:pPr latinLnBrk="0">
              <a:lnSpc>
                <a:spcPct val="90000"/>
              </a:lnSpc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  Generated by connected devices in 2025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E8CDCCB-112E-41D4-AB3F-F1CCAA841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116" y="5351806"/>
            <a:ext cx="167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eaLnBrk="1" hangingPunct="1"/>
            <a:r>
              <a:rPr kumimoji="0" lang="en-US" altLang="ko-KR" sz="1800" i="1" dirty="0"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Source:</a:t>
            </a:r>
            <a:r>
              <a:rPr kumimoji="0" lang="ko-KR" altLang="en-US" sz="1800" i="1" dirty="0"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800" i="1" dirty="0"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IDC</a:t>
            </a:r>
            <a:endParaRPr kumimoji="0" lang="en-US" altLang="ko-KR" sz="1600" i="1" dirty="0">
              <a:latin typeface="Arial" panose="020B0604020202020204" pitchFamily="34" charset="0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5C4F3F5B-2E6B-4F3B-9933-076EB519071D}"/>
              </a:ext>
            </a:extLst>
          </p:cNvPr>
          <p:cNvSpPr txBox="1">
            <a:spLocks/>
          </p:cNvSpPr>
          <p:nvPr/>
        </p:nvSpPr>
        <p:spPr bwMode="auto">
          <a:xfrm>
            <a:off x="2005333" y="2019302"/>
            <a:ext cx="2660305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latinLnBrk="0">
              <a:lnSpc>
                <a:spcPct val="90000"/>
              </a:lnSpc>
            </a:pPr>
            <a:r>
              <a:rPr lang="en-US" altLang="ko-KR" sz="9600" b="1" dirty="0">
                <a:solidFill>
                  <a:schemeClr val="accent1"/>
                </a:solidFill>
              </a:rPr>
              <a:t>70B </a:t>
            </a:r>
          </a:p>
          <a:p>
            <a:pPr latinLnBrk="0">
              <a:lnSpc>
                <a:spcPct val="90000"/>
              </a:lnSpc>
            </a:pPr>
            <a:r>
              <a:rPr lang="en-US" altLang="ko-KR" sz="1400" b="1" dirty="0"/>
              <a:t>Connected devices by 2025</a:t>
            </a:r>
          </a:p>
        </p:txBody>
      </p:sp>
      <p:pic>
        <p:nvPicPr>
          <p:cNvPr id="1026" name="Picture 2" descr="Image result for iot devices">
            <a:extLst>
              <a:ext uri="{FF2B5EF4-FFF2-40B4-BE49-F238E27FC236}">
                <a16:creationId xmlns:a16="http://schemas.microsoft.com/office/drawing/2014/main" id="{B16664E0-E6DD-49B4-BD8C-369F48C5E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29" y="345056"/>
            <a:ext cx="6187171" cy="546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2EE59D-8EB1-4945-B3C4-1BBE17063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01" y="1562103"/>
            <a:ext cx="4257019" cy="3025615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843106C3-A327-4A61-8526-2DB948233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2" y="4533900"/>
            <a:ext cx="36601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</a:pPr>
            <a:r>
              <a:rPr kumimoji="0" lang="en-US" altLang="ko-KR" sz="2400" b="1" dirty="0">
                <a:solidFill>
                  <a:srgbClr val="64D4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ix모던고딕 B" panose="02020603020101020101" pitchFamily="18" charset="-127"/>
                <a:cs typeface="Arial" panose="020B0604020202020204" pitchFamily="34" charset="0"/>
              </a:rPr>
              <a:t>Low Power </a:t>
            </a:r>
          </a:p>
          <a:p>
            <a:pPr marL="0" indent="0" algn="ctr" eaLnBrk="1" hangingPunct="1">
              <a:lnSpc>
                <a:spcPct val="150000"/>
              </a:lnSpc>
            </a:pPr>
            <a:r>
              <a:rPr kumimoji="0" lang="en-US" altLang="ko-KR" sz="2400" b="1" dirty="0">
                <a:solidFill>
                  <a:srgbClr val="64D4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ix모던고딕 B" panose="02020603020101020101" pitchFamily="18" charset="-127"/>
                <a:cs typeface="Arial" panose="020B0604020202020204" pitchFamily="34" charset="0"/>
              </a:rPr>
              <a:t>Deep Learning Solution</a:t>
            </a:r>
            <a:endParaRPr kumimoji="0" lang="ko-KR" altLang="en-US" sz="2400" b="1" dirty="0">
              <a:solidFill>
                <a:srgbClr val="64D4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Rix모던고딕 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3563600" y="9499600"/>
            <a:ext cx="4392613" cy="368175"/>
          </a:xfrm>
          <a:prstGeom prst="rect">
            <a:avLst/>
          </a:prstGeom>
          <a:noFill/>
        </p:spPr>
        <p:txBody>
          <a:bodyPr lIns="72005" tIns="36003" rIns="72005" bIns="36003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© 2018                      All Rights Reserved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2" y="9442976"/>
            <a:ext cx="2256148" cy="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0280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Brief History of Artificial Neural Networks</a:t>
            </a:r>
            <a:endParaRPr lang="en-US" altLang="ko-KR" dirty="0"/>
          </a:p>
        </p:txBody>
      </p:sp>
      <p:pic>
        <p:nvPicPr>
          <p:cNvPr id="12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43" y="2171700"/>
            <a:ext cx="145989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16259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50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50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Vision</a:t>
            </a:r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6142A07-4514-4D38-BF99-B7DFD777F8F7}"/>
              </a:ext>
            </a:extLst>
          </p:cNvPr>
          <p:cNvSpPr txBox="1">
            <a:spLocks/>
          </p:cNvSpPr>
          <p:nvPr/>
        </p:nvSpPr>
        <p:spPr>
          <a:xfrm>
            <a:off x="1092688" y="1802478"/>
            <a:ext cx="18211800" cy="7461804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13" indent="-742913">
              <a:buFont typeface="+mj-lt"/>
              <a:buAutoNum type="arabicPeriod"/>
            </a:pPr>
            <a:r>
              <a:rPr lang="ko-KR" altLang="en-US" sz="4800" b="1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알파고와</a:t>
            </a:r>
            <a:r>
              <a:rPr lang="en-US" altLang="ko-KR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4800" b="1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이세돌</a:t>
            </a:r>
            <a:r>
              <a:rPr lang="ko-KR" altLang="en-US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구단의 바둑 대전 </a:t>
            </a:r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428679" lvl="1" indent="-742913">
              <a:buFont typeface="Arial" panose="020B0604020202020204" pitchFamily="34" charset="0"/>
              <a:buChar char="•"/>
            </a:pP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전력 소모 효율 개선 숙제</a:t>
            </a:r>
            <a:endParaRPr lang="en-US" altLang="ko-KR" sz="4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13" indent="-742913">
              <a:buFont typeface="+mj-lt"/>
              <a:buAutoNum type="arabicPeriod"/>
            </a:pPr>
            <a:r>
              <a:rPr lang="ko-KR" altLang="en-US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계속되는 무어의 법칙 행진</a:t>
            </a:r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13" indent="-742913">
              <a:buFont typeface="+mj-lt"/>
              <a:buAutoNum type="arabicPeriod"/>
            </a:pPr>
            <a:r>
              <a:rPr lang="en-US" altLang="ko-KR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30</a:t>
            </a:r>
            <a:r>
              <a:rPr lang="ko-KR" altLang="en-US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년 후 백만 배 전력 효율 </a:t>
            </a:r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428679" lvl="1" indent="-742913">
              <a:buFont typeface="Arial" panose="020B0604020202020204" pitchFamily="34" charset="0"/>
              <a:buChar char="•"/>
            </a:pPr>
            <a:r>
              <a:rPr lang="ko-KR" altLang="en-US" sz="4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퀀텀</a:t>
            </a: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컴퓨팅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marL="1428679" lvl="1" indent="-742913">
              <a:buFont typeface="Arial" panose="020B0604020202020204" pitchFamily="34" charset="0"/>
              <a:buChar char="•"/>
            </a:pP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아날로그 </a:t>
            </a:r>
            <a:r>
              <a:rPr lang="ko-KR" altLang="en-US" sz="4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뉴로모픽</a:t>
            </a: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컴퓨팅</a:t>
            </a:r>
            <a:endParaRPr lang="en-US" altLang="ko-KR" sz="4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13" indent="-742913">
              <a:buFont typeface="+mj-lt"/>
              <a:buAutoNum type="arabicPeriod"/>
            </a:pPr>
            <a:r>
              <a:rPr lang="ko-KR" altLang="en-US" sz="4800" b="1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알파고의</a:t>
            </a:r>
            <a:r>
              <a:rPr lang="ko-KR" altLang="en-US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전력소모가 인건비 보다 낮게 됨</a:t>
            </a:r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13" indent="-742913">
              <a:buFont typeface="+mj-lt"/>
              <a:buAutoNum type="arabicPeriod"/>
            </a:pPr>
            <a:r>
              <a:rPr lang="en-US" altLang="ko-KR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Singularity </a:t>
            </a:r>
            <a:r>
              <a:rPr lang="en-US" altLang="ko-KR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 산업 재편</a:t>
            </a:r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13" indent="-742913">
              <a:buFont typeface="+mj-lt"/>
              <a:buAutoNum type="arabicPeriod"/>
            </a:pPr>
            <a:r>
              <a:rPr lang="en-US" altLang="ko-KR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48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 산업 혁명 완성</a:t>
            </a:r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428679" lvl="1" indent="-742913">
              <a:buFont typeface="Arial" panose="020B0604020202020204" pitchFamily="34" charset="0"/>
              <a:buChar char="•"/>
            </a:pP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인간 수준의 인지능력 갖춘 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700</a:t>
            </a: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억 개의 </a:t>
            </a:r>
            <a:r>
              <a:rPr lang="en-US" altLang="ko-KR" sz="4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IoT</a:t>
            </a:r>
            <a:r>
              <a:rPr lang="en-US" altLang="ko-KR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디바이스 공존</a:t>
            </a:r>
            <a:endParaRPr lang="en-US" altLang="ko-KR" sz="4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428679" lvl="1" indent="-742913">
              <a:buFont typeface="Arial" panose="020B0604020202020204" pitchFamily="34" charset="0"/>
              <a:buChar char="•"/>
            </a:pPr>
            <a:r>
              <a:rPr lang="ko-KR" altLang="en-US" sz="4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인류가 역사상 보지 못한 사회로 도약</a:t>
            </a:r>
            <a:endParaRPr lang="en-US" altLang="ko-KR" sz="4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sz="5800" dirty="0">
              <a:solidFill>
                <a:schemeClr val="bg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2" y="9442976"/>
            <a:ext cx="2256148" cy="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7263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51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51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1. Low Power AI processor for Edge Devices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1790700"/>
            <a:ext cx="8760575" cy="3429000"/>
          </a:xfrm>
          <a:prstGeom prst="rect">
            <a:avLst/>
          </a:prstGeom>
        </p:spPr>
      </p:pic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420ABC56-9B26-4066-9E00-989B2594D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139387"/>
              </p:ext>
            </p:extLst>
          </p:nvPr>
        </p:nvGraphicFramePr>
        <p:xfrm>
          <a:off x="762000" y="5966381"/>
          <a:ext cx="9940416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Visio" r:id="rId5" imgW="10756900" imgH="2730500" progId="Visio.Drawing.11">
                  <p:embed/>
                </p:oleObj>
              </mc:Choice>
              <mc:Fallback>
                <p:oleObj name="Visio" r:id="rId5" imgW="10756900" imgH="2730500" progId="Visio.Drawing.11">
                  <p:embed/>
                  <p:pic>
                    <p:nvPicPr>
                      <p:cNvPr id="8" name="Object 10">
                        <a:extLst>
                          <a:ext uri="{FF2B5EF4-FFF2-40B4-BE49-F238E27FC236}">
                            <a16:creationId xmlns:a16="http://schemas.microsoft.com/office/drawing/2014/main" id="{420ABC56-9B26-4066-9E00-989B2594D1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966381"/>
                        <a:ext cx="9940416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1" descr="dc_rev1">
            <a:extLst>
              <a:ext uri="{FF2B5EF4-FFF2-40B4-BE49-F238E27FC236}">
                <a16:creationId xmlns:a16="http://schemas.microsoft.com/office/drawing/2014/main" id="{E86C69E8-DCC4-4D22-B4A5-43896BD89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-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883" y="5966381"/>
            <a:ext cx="2286000" cy="245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E58364-D4A0-4682-AACF-CC74D25C1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883" y="5966381"/>
            <a:ext cx="2590800" cy="251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7E172B56-601C-443B-9873-98F7C0DF3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8730296"/>
            <a:ext cx="168889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eaLnBrk="1" hangingPunct="1"/>
            <a:r>
              <a:rPr kumimoji="0"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Reference </a:t>
            </a:r>
          </a:p>
          <a:p>
            <a:pPr marL="0" indent="0" eaLnBrk="1" hangingPunct="1"/>
            <a:r>
              <a:rPr kumimoji="0" lang="en-US" altLang="ko-KR" sz="1200" b="1" u="sng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- Lok-Won Kim </a:t>
            </a:r>
            <a:r>
              <a:rPr kumimoji="0"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“</a:t>
            </a:r>
            <a:r>
              <a:rPr kumimoji="0" lang="en-US" altLang="ko-KR" sz="1200" dirty="0" err="1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DeepX</a:t>
            </a:r>
            <a:r>
              <a:rPr kumimoji="0"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: Deep Learning Accelerator for Restricted Boltzmann Machine Artificial Neural Networks”, IEEE Transactions on Neural Networks and Learning Systems in</a:t>
            </a:r>
            <a:r>
              <a:rPr kumimoji="0"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2018/May.</a:t>
            </a:r>
          </a:p>
          <a:p>
            <a:pPr marL="0" indent="0" eaLnBrk="1" hangingPunct="1"/>
            <a:r>
              <a:rPr kumimoji="0" lang="en-US" altLang="ko-KR" sz="1200" b="1" u="sng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- Lok-won Kim</a:t>
            </a:r>
            <a:r>
              <a:rPr kumimoji="0"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; </a:t>
            </a:r>
            <a:r>
              <a:rPr kumimoji="0" lang="en-US" altLang="ko-KR" sz="1200" dirty="0" err="1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Sameh</a:t>
            </a:r>
            <a:r>
              <a:rPr kumimoji="0"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200" dirty="0" err="1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Asaad</a:t>
            </a:r>
            <a:r>
              <a:rPr kumimoji="0"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; Ralph </a:t>
            </a:r>
            <a:r>
              <a:rPr kumimoji="0" lang="en-US" altLang="ko-KR" sz="1200" dirty="0" err="1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Linsker</a:t>
            </a:r>
            <a:r>
              <a:rPr kumimoji="0"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Rix모던고딕 L" panose="02020603020101020101" pitchFamily="18" charset="-127"/>
                <a:cs typeface="Arial" panose="020B0604020202020204" pitchFamily="34" charset="0"/>
              </a:rPr>
              <a:t> “A Fully-Pipelined FPGA Architecture of a Factored Restricted Boltzmann Machine”, ACM Transactions on Reconfigurable Technology and Systems, Volume: 7, Issue: 1, Feb. 2014, Article No. 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4694" y="8422518"/>
            <a:ext cx="1463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/>
                </a:solidFill>
              </a:rPr>
              <a:t>FPGA </a:t>
            </a:r>
            <a:r>
              <a:rPr lang="ko-KR" altLang="en-US" sz="1400" b="1" dirty="0">
                <a:solidFill>
                  <a:schemeClr val="bg2"/>
                </a:solidFill>
              </a:rPr>
              <a:t>검증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4683" y="8538490"/>
            <a:ext cx="569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/>
                </a:solidFill>
              </a:rPr>
              <a:t>설계된 가속 프로세서의 마이크로 아키텍처의 일부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2CCC0-3050-42A5-9D0A-62B09A52BCFD}"/>
              </a:ext>
            </a:extLst>
          </p:cNvPr>
          <p:cNvSpPr txBox="1"/>
          <p:nvPr/>
        </p:nvSpPr>
        <p:spPr>
          <a:xfrm>
            <a:off x="13192027" y="8465043"/>
            <a:ext cx="1463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/>
                </a:solidFill>
              </a:rPr>
              <a:t>A11</a:t>
            </a:r>
            <a:r>
              <a:rPr lang="ko-KR" altLang="en-US" sz="1400" b="1" dirty="0">
                <a:solidFill>
                  <a:schemeClr val="bg2"/>
                </a:solidFill>
              </a:rPr>
              <a:t> </a:t>
            </a:r>
            <a:r>
              <a:rPr lang="en-US" altLang="ko-KR" sz="1400" b="1" dirty="0">
                <a:solidFill>
                  <a:schemeClr val="bg2"/>
                </a:solidFill>
              </a:rPr>
              <a:t>BIONIC</a:t>
            </a:r>
            <a:endParaRPr lang="ko-KR" altLang="en-US" sz="1400" b="1" dirty="0">
              <a:solidFill>
                <a:schemeClr val="bg2"/>
              </a:solidFill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585" y="1886815"/>
            <a:ext cx="7151827" cy="32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3106400" y="513897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/>
                </a:solidFill>
              </a:rPr>
              <a:t>Architecture Simulator</a:t>
            </a:r>
            <a:endParaRPr lang="ko-KR" altLang="en-US" sz="1400" b="1" dirty="0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9287" y="5219700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/>
                </a:solidFill>
              </a:rPr>
              <a:t>GPU server to Edge Devices</a:t>
            </a:r>
            <a:endParaRPr lang="ko-KR" altLang="en-US" sz="1400" b="1" dirty="0">
              <a:solidFill>
                <a:schemeClr val="bg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2" y="9442976"/>
            <a:ext cx="2256148" cy="7934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8683" y="5980565"/>
            <a:ext cx="2501476" cy="24963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2CCC0-3050-42A5-9D0A-62B09A52BCFD}"/>
              </a:ext>
            </a:extLst>
          </p:cNvPr>
          <p:cNvSpPr txBox="1"/>
          <p:nvPr/>
        </p:nvSpPr>
        <p:spPr>
          <a:xfrm>
            <a:off x="15692903" y="8446484"/>
            <a:ext cx="1463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/>
                </a:solidFill>
              </a:rPr>
              <a:t>A12</a:t>
            </a:r>
            <a:r>
              <a:rPr lang="ko-KR" altLang="en-US" sz="1400" b="1" dirty="0">
                <a:solidFill>
                  <a:schemeClr val="bg2"/>
                </a:solidFill>
              </a:rPr>
              <a:t> </a:t>
            </a:r>
            <a:r>
              <a:rPr lang="en-US" altLang="ko-KR" sz="1400" b="1" dirty="0">
                <a:solidFill>
                  <a:schemeClr val="bg2"/>
                </a:solidFill>
              </a:rPr>
              <a:t>BIONIC</a:t>
            </a:r>
            <a:endParaRPr lang="ko-KR" altLang="en-US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10748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52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52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0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2. Finding AI enabled new applications or functions</a:t>
            </a:r>
            <a:endParaRPr lang="en-US" altLang="ko-KR" dirty="0"/>
          </a:p>
        </p:txBody>
      </p:sp>
      <p:pic>
        <p:nvPicPr>
          <p:cNvPr id="9" name="Picture 6" descr="Image result for semicondu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6564423"/>
            <a:ext cx="2187427" cy="12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V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1" y="5460157"/>
            <a:ext cx="7376507" cy="31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V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57408"/>
            <a:ext cx="5638800" cy="31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67">
            <a:extLst>
              <a:ext uri="{FF2B5EF4-FFF2-40B4-BE49-F238E27FC236}">
                <a16:creationId xmlns:a16="http://schemas.microsoft.com/office/drawing/2014/main" id="{79C5F0B2-0836-4AB9-9780-79EAF7E54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87" y="1409703"/>
            <a:ext cx="5700527" cy="35501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542" y="1409703"/>
            <a:ext cx="5688567" cy="35545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5591" y="4931045"/>
            <a:ext cx="1463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Drones</a:t>
            </a:r>
            <a:endParaRPr lang="ko-KR" altLang="en-US" sz="1400" b="1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465747" y="8613047"/>
            <a:ext cx="1463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AR/VR HMD</a:t>
            </a:r>
            <a:endParaRPr lang="ko-KR" altLang="en-US" sz="1400" b="1" dirty="0">
              <a:solidFill>
                <a:schemeClr val="bg2"/>
              </a:solidFill>
            </a:endParaRPr>
          </a:p>
        </p:txBody>
      </p:sp>
      <p:cxnSp>
        <p:nvCxnSpPr>
          <p:cNvPr id="17" name="직선 연결선 159">
            <a:extLst>
              <a:ext uri="{FF2B5EF4-FFF2-40B4-BE49-F238E27FC236}">
                <a16:creationId xmlns:a16="http://schemas.microsoft.com/office/drawing/2014/main" id="{3A4F4B84-5E49-4685-B206-2E43D43C2E23}"/>
              </a:ext>
            </a:extLst>
          </p:cNvPr>
          <p:cNvCxnSpPr>
            <a:cxnSpLocks/>
          </p:cNvCxnSpPr>
          <p:nvPr/>
        </p:nvCxnSpPr>
        <p:spPr bwMode="auto">
          <a:xfrm>
            <a:off x="4419600" y="3516420"/>
            <a:ext cx="2743200" cy="3048000"/>
          </a:xfrm>
          <a:prstGeom prst="line">
            <a:avLst/>
          </a:prstGeom>
          <a:solidFill>
            <a:srgbClr val="C4709A"/>
          </a:solidFill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연결선 159">
            <a:extLst>
              <a:ext uri="{FF2B5EF4-FFF2-40B4-BE49-F238E27FC236}">
                <a16:creationId xmlns:a16="http://schemas.microsoft.com/office/drawing/2014/main" id="{3A4F4B84-5E49-4685-B206-2E43D43C2E23}"/>
              </a:ext>
            </a:extLst>
          </p:cNvPr>
          <p:cNvCxnSpPr>
            <a:cxnSpLocks/>
          </p:cNvCxnSpPr>
          <p:nvPr/>
        </p:nvCxnSpPr>
        <p:spPr bwMode="auto">
          <a:xfrm>
            <a:off x="4724401" y="3506214"/>
            <a:ext cx="4595627" cy="3058209"/>
          </a:xfrm>
          <a:prstGeom prst="line">
            <a:avLst/>
          </a:prstGeom>
          <a:solidFill>
            <a:srgbClr val="C4709A"/>
          </a:solidFill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오른쪽 화살표 13">
            <a:extLst>
              <a:ext uri="{FF2B5EF4-FFF2-40B4-BE49-F238E27FC236}">
                <a16:creationId xmlns:a16="http://schemas.microsoft.com/office/drawing/2014/main" id="{764E3C7B-CEFB-474E-A2E6-6A2ECE2FA170}"/>
              </a:ext>
            </a:extLst>
          </p:cNvPr>
          <p:cNvSpPr/>
          <p:nvPr/>
        </p:nvSpPr>
        <p:spPr>
          <a:xfrm>
            <a:off x="6278212" y="6794735"/>
            <a:ext cx="732189" cy="815796"/>
          </a:xfrm>
          <a:prstGeom prst="rightArrow">
            <a:avLst/>
          </a:prstGeom>
          <a:solidFill>
            <a:srgbClr val="2BC3E1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13">
            <a:extLst>
              <a:ext uri="{FF2B5EF4-FFF2-40B4-BE49-F238E27FC236}">
                <a16:creationId xmlns:a16="http://schemas.microsoft.com/office/drawing/2014/main" id="{764E3C7B-CEFB-474E-A2E6-6A2ECE2FA170}"/>
              </a:ext>
            </a:extLst>
          </p:cNvPr>
          <p:cNvSpPr/>
          <p:nvPr/>
        </p:nvSpPr>
        <p:spPr>
          <a:xfrm>
            <a:off x="9502628" y="6815643"/>
            <a:ext cx="732189" cy="815796"/>
          </a:xfrm>
          <a:prstGeom prst="rightArrow">
            <a:avLst/>
          </a:prstGeom>
          <a:solidFill>
            <a:srgbClr val="2BC3E1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Image result for mind controlled robot a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835" y="1409702"/>
            <a:ext cx="5854367" cy="351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3354735" y="4897826"/>
            <a:ext cx="340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Mind controlled robots</a:t>
            </a:r>
            <a:endParaRPr lang="ko-KR" altLang="en-US" sz="1400" b="1" dirty="0">
              <a:solidFill>
                <a:schemeClr val="bg2"/>
              </a:solidFill>
            </a:endParaRPr>
          </a:p>
        </p:txBody>
      </p:sp>
      <p:cxnSp>
        <p:nvCxnSpPr>
          <p:cNvPr id="23" name="직선 연결선 159">
            <a:extLst>
              <a:ext uri="{FF2B5EF4-FFF2-40B4-BE49-F238E27FC236}">
                <a16:creationId xmlns:a16="http://schemas.microsoft.com/office/drawing/2014/main" id="{3A4F4B84-5E49-4685-B206-2E43D43C2E23}"/>
              </a:ext>
            </a:extLst>
          </p:cNvPr>
          <p:cNvCxnSpPr>
            <a:cxnSpLocks/>
          </p:cNvCxnSpPr>
          <p:nvPr/>
        </p:nvCxnSpPr>
        <p:spPr bwMode="auto">
          <a:xfrm flipH="1">
            <a:off x="9329991" y="3523937"/>
            <a:ext cx="237964" cy="3040483"/>
          </a:xfrm>
          <a:prstGeom prst="line">
            <a:avLst/>
          </a:prstGeom>
          <a:solidFill>
            <a:srgbClr val="C4709A"/>
          </a:solidFill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직선 연결선 159">
            <a:extLst>
              <a:ext uri="{FF2B5EF4-FFF2-40B4-BE49-F238E27FC236}">
                <a16:creationId xmlns:a16="http://schemas.microsoft.com/office/drawing/2014/main" id="{3A4F4B84-5E49-4685-B206-2E43D43C2E23}"/>
              </a:ext>
            </a:extLst>
          </p:cNvPr>
          <p:cNvCxnSpPr>
            <a:cxnSpLocks/>
          </p:cNvCxnSpPr>
          <p:nvPr/>
        </p:nvCxnSpPr>
        <p:spPr bwMode="auto">
          <a:xfrm flipH="1">
            <a:off x="7172765" y="3486681"/>
            <a:ext cx="2221203" cy="3078819"/>
          </a:xfrm>
          <a:prstGeom prst="line">
            <a:avLst/>
          </a:prstGeom>
          <a:solidFill>
            <a:srgbClr val="C4709A"/>
          </a:solidFill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직선 연결선 159">
            <a:extLst>
              <a:ext uri="{FF2B5EF4-FFF2-40B4-BE49-F238E27FC236}">
                <a16:creationId xmlns:a16="http://schemas.microsoft.com/office/drawing/2014/main" id="{3A4F4B84-5E49-4685-B206-2E43D43C2E23}"/>
              </a:ext>
            </a:extLst>
          </p:cNvPr>
          <p:cNvCxnSpPr>
            <a:cxnSpLocks/>
          </p:cNvCxnSpPr>
          <p:nvPr/>
        </p:nvCxnSpPr>
        <p:spPr bwMode="auto">
          <a:xfrm flipH="1">
            <a:off x="7185177" y="2830620"/>
            <a:ext cx="5552143" cy="3733800"/>
          </a:xfrm>
          <a:prstGeom prst="line">
            <a:avLst/>
          </a:prstGeom>
          <a:solidFill>
            <a:srgbClr val="C4709A"/>
          </a:solidFill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직선 연결선 159">
            <a:extLst>
              <a:ext uri="{FF2B5EF4-FFF2-40B4-BE49-F238E27FC236}">
                <a16:creationId xmlns:a16="http://schemas.microsoft.com/office/drawing/2014/main" id="{3A4F4B84-5E49-4685-B206-2E43D43C2E23}"/>
              </a:ext>
            </a:extLst>
          </p:cNvPr>
          <p:cNvCxnSpPr>
            <a:cxnSpLocks/>
          </p:cNvCxnSpPr>
          <p:nvPr/>
        </p:nvCxnSpPr>
        <p:spPr bwMode="auto">
          <a:xfrm flipH="1">
            <a:off x="9315400" y="2938110"/>
            <a:ext cx="3684880" cy="3638457"/>
          </a:xfrm>
          <a:prstGeom prst="line">
            <a:avLst/>
          </a:prstGeom>
          <a:solidFill>
            <a:srgbClr val="C4709A"/>
          </a:solidFill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7365541" y="4941390"/>
            <a:ext cx="340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Self-driving Vehicles</a:t>
            </a:r>
            <a:endParaRPr lang="ko-KR" altLang="en-US" sz="1400" b="1" dirty="0">
              <a:solidFill>
                <a:schemeClr val="bg2"/>
              </a:solidFill>
            </a:endParaRPr>
          </a:p>
        </p:txBody>
      </p:sp>
      <p:sp>
        <p:nvSpPr>
          <p:cNvPr id="33" name="Rectangle 4"/>
          <p:cNvSpPr/>
          <p:nvPr/>
        </p:nvSpPr>
        <p:spPr>
          <a:xfrm>
            <a:off x="533400" y="8826671"/>
            <a:ext cx="17068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78" indent="-457178" algn="ctr">
              <a:buFont typeface="Wingdings" panose="05000000000000000000" pitchFamily="2" charset="2"/>
              <a:buChar char="v"/>
            </a:pPr>
            <a:r>
              <a:rPr lang="en-US" altLang="ko-KR" b="1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ko-KR" altLang="en-US" b="1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기술을 이용한 새로운 응용 분야에 적용 또는 새로운 기능 발굴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2" y="9442976"/>
            <a:ext cx="2256148" cy="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36664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53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53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0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3. Improving Recognition Rate in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Practical Approach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481" y="5327439"/>
            <a:ext cx="4572000" cy="3016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1" y="1757460"/>
            <a:ext cx="6677363" cy="21535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35081" y="3896498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SSD </a:t>
            </a:r>
            <a:r>
              <a:rPr lang="ko-KR" altLang="en-US" sz="1400" b="1" dirty="0">
                <a:solidFill>
                  <a:schemeClr val="bg2"/>
                </a:solidFill>
              </a:rPr>
              <a:t>블록 다이어그램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35081" y="832980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/>
                </a:solidFill>
              </a:rPr>
              <a:t>자율주행자동차 응용</a:t>
            </a:r>
          </a:p>
        </p:txBody>
      </p:sp>
      <p:sp>
        <p:nvSpPr>
          <p:cNvPr id="13" name="Rectangle 4"/>
          <p:cNvSpPr/>
          <p:nvPr/>
        </p:nvSpPr>
        <p:spPr>
          <a:xfrm>
            <a:off x="533400" y="8826669"/>
            <a:ext cx="17068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78" indent="-457178" algn="ctr">
              <a:buFont typeface="Wingdings" panose="05000000000000000000" pitchFamily="2" charset="2"/>
              <a:buChar char="v"/>
            </a:pPr>
            <a:r>
              <a:rPr lang="ko-KR" altLang="en-US" b="1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알고리즘의 개선을 통한 인식률 향상은 한계에 도달</a:t>
            </a:r>
            <a:r>
              <a:rPr lang="en-US" altLang="ko-KR" b="1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실용적으로 인식률을 올리기 위한 새로운 방법이 필요</a:t>
            </a:r>
            <a:r>
              <a:rPr lang="en-US" altLang="ko-KR" b="1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b="1" u="sng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97" y="6540836"/>
            <a:ext cx="3535505" cy="210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58D1FE7-8D79-482A-BBC6-21C36C74E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3" y="1479444"/>
            <a:ext cx="7598159" cy="448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23CD8A-D9B4-468A-A708-3D006921C631}"/>
              </a:ext>
            </a:extLst>
          </p:cNvPr>
          <p:cNvSpPr txBox="1"/>
          <p:nvPr/>
        </p:nvSpPr>
        <p:spPr>
          <a:xfrm>
            <a:off x="4749673" y="2779424"/>
            <a:ext cx="107805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8 layers</a:t>
            </a:r>
            <a:endParaRPr lang="ko-KR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3984C0-DA91-41D2-B4A0-52CFE968C859}"/>
              </a:ext>
            </a:extLst>
          </p:cNvPr>
          <p:cNvSpPr txBox="1"/>
          <p:nvPr/>
        </p:nvSpPr>
        <p:spPr>
          <a:xfrm>
            <a:off x="6345021" y="3637640"/>
            <a:ext cx="12191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22 layers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74999C-E3E0-4EBB-B9DA-52660F5C50D8}"/>
              </a:ext>
            </a:extLst>
          </p:cNvPr>
          <p:cNvSpPr txBox="1"/>
          <p:nvPr/>
        </p:nvSpPr>
        <p:spPr>
          <a:xfrm>
            <a:off x="7570039" y="4261880"/>
            <a:ext cx="136018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152 layers</a:t>
            </a:r>
            <a:endParaRPr lang="ko-KR" altLang="en-US" sz="20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F36AACB-E566-4D8A-8142-93CABCED0E7C}"/>
              </a:ext>
            </a:extLst>
          </p:cNvPr>
          <p:cNvCxnSpPr>
            <a:stCxn id="31" idx="2"/>
          </p:cNvCxnSpPr>
          <p:nvPr/>
        </p:nvCxnSpPr>
        <p:spPr>
          <a:xfrm flipH="1">
            <a:off x="4714951" y="3179534"/>
            <a:ext cx="573748" cy="3530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2E46EFA-5872-4406-BC76-8545E5E1198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680770" y="4037750"/>
            <a:ext cx="273809" cy="501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EF78FB-3792-4695-BD49-80688DC6FCB4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7678079" y="4661990"/>
            <a:ext cx="572051" cy="328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오른쪽 화살표 13">
            <a:extLst>
              <a:ext uri="{FF2B5EF4-FFF2-40B4-BE49-F238E27FC236}">
                <a16:creationId xmlns:a16="http://schemas.microsoft.com/office/drawing/2014/main" id="{764E3C7B-CEFB-474E-A2E6-6A2ECE2FA170}"/>
              </a:ext>
            </a:extLst>
          </p:cNvPr>
          <p:cNvSpPr/>
          <p:nvPr/>
        </p:nvSpPr>
        <p:spPr>
          <a:xfrm rot="5400000">
            <a:off x="13563934" y="4420586"/>
            <a:ext cx="733097" cy="815796"/>
          </a:xfrm>
          <a:prstGeom prst="rightArrow">
            <a:avLst/>
          </a:prstGeom>
          <a:solidFill>
            <a:srgbClr val="2BC3E1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13">
            <a:extLst>
              <a:ext uri="{FF2B5EF4-FFF2-40B4-BE49-F238E27FC236}">
                <a16:creationId xmlns:a16="http://schemas.microsoft.com/office/drawing/2014/main" id="{764E3C7B-CEFB-474E-A2E6-6A2ECE2FA170}"/>
              </a:ext>
            </a:extLst>
          </p:cNvPr>
          <p:cNvSpPr/>
          <p:nvPr/>
        </p:nvSpPr>
        <p:spPr>
          <a:xfrm rot="5400000">
            <a:off x="5053814" y="5863674"/>
            <a:ext cx="538535" cy="815796"/>
          </a:xfrm>
          <a:prstGeom prst="rightArrow">
            <a:avLst/>
          </a:prstGeom>
          <a:solidFill>
            <a:srgbClr val="2BC3E1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832021" y="5991649"/>
            <a:ext cx="3290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/>
                </a:solidFill>
              </a:rPr>
              <a:t>알고리즘 개선을 통한 인식률 트렌드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2" y="9442976"/>
            <a:ext cx="2256148" cy="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2896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54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54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1"/>
            <a:ext cx="16764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sz="4800" dirty="0">
                <a:solidFill>
                  <a:schemeClr val="bg2"/>
                </a:solidFill>
              </a:rPr>
              <a:t>4. Memory architecture for AI processing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F8792A-AA4C-304B-B447-BBE92FEF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562102"/>
            <a:ext cx="7162800" cy="6498700"/>
          </a:xfrm>
          <a:prstGeom prst="rect">
            <a:avLst/>
          </a:prstGeom>
        </p:spPr>
      </p:pic>
      <p:sp>
        <p:nvSpPr>
          <p:cNvPr id="24" name="Rectangle 4">
            <a:extLst>
              <a:ext uri="{FF2B5EF4-FFF2-40B4-BE49-F238E27FC236}">
                <a16:creationId xmlns:a16="http://schemas.microsoft.com/office/drawing/2014/main" id="{8CE66E7B-4EAD-AC48-81E9-CBFFCA6F06F3}"/>
              </a:ext>
            </a:extLst>
          </p:cNvPr>
          <p:cNvSpPr/>
          <p:nvPr/>
        </p:nvSpPr>
        <p:spPr>
          <a:xfrm>
            <a:off x="457200" y="8548189"/>
            <a:ext cx="17068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78" indent="-457178" algn="ctr">
              <a:buFont typeface="Wingdings" panose="05000000000000000000" pitchFamily="2" charset="2"/>
              <a:buChar char="v"/>
            </a:pPr>
            <a:r>
              <a:rPr lang="ko-KR" altLang="en-US" b="1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딥 러닝에 최적화된 메모리 아키텍처 필요</a:t>
            </a:r>
            <a:r>
              <a:rPr lang="en-US" altLang="ko-KR" b="1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b="1" u="sng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2" y="9442976"/>
            <a:ext cx="2256148" cy="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75892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55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2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55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Q/A</a:t>
            </a:r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6142A07-4514-4D38-BF99-B7DFD777F8F7}"/>
              </a:ext>
            </a:extLst>
          </p:cNvPr>
          <p:cNvSpPr txBox="1">
            <a:spLocks/>
          </p:cNvSpPr>
          <p:nvPr/>
        </p:nvSpPr>
        <p:spPr>
          <a:xfrm>
            <a:off x="1489819" y="1802478"/>
            <a:ext cx="15210916" cy="7461804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13" indent="-742913">
              <a:buFont typeface="+mj-lt"/>
              <a:buAutoNum type="arabicPeriod"/>
            </a:pPr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13" indent="-742913">
              <a:buFont typeface="+mj-lt"/>
              <a:buAutoNum type="arabicPeriod"/>
            </a:pPr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52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Welcome technical intercourse and collaboration! </a:t>
            </a:r>
          </a:p>
          <a:p>
            <a:endParaRPr lang="en-US" altLang="ko-KR" sz="4800" b="1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6200" b="1" dirty="0">
                <a:solidFill>
                  <a:srgbClr val="00B0F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LWK@KOMOSYS.COM</a:t>
            </a:r>
          </a:p>
          <a:p>
            <a:pPr marL="742913" indent="-742913">
              <a:buFont typeface="+mj-lt"/>
              <a:buAutoNum type="arabicPeriod"/>
            </a:pPr>
            <a:endParaRPr lang="en-US" altLang="ko-KR" sz="4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sz="5800" dirty="0">
              <a:solidFill>
                <a:schemeClr val="bg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2" y="9442976"/>
            <a:ext cx="2256148" cy="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3841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Artificial Neural Networks</a:t>
            </a: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079129"/>
            <a:ext cx="7162800" cy="454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화살표: 오른쪽 28">
            <a:extLst>
              <a:ext uri="{FF2B5EF4-FFF2-40B4-BE49-F238E27FC236}">
                <a16:creationId xmlns:a16="http://schemas.microsoft.com/office/drawing/2014/main" id="{9B25239B-FF66-49B9-953B-446DF7AC261E}"/>
              </a:ext>
            </a:extLst>
          </p:cNvPr>
          <p:cNvSpPr/>
          <p:nvPr/>
        </p:nvSpPr>
        <p:spPr>
          <a:xfrm>
            <a:off x="7848602" y="4537127"/>
            <a:ext cx="2453268" cy="1874407"/>
          </a:xfrm>
          <a:prstGeom prst="rightArrow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Simplified </a:t>
            </a:r>
          </a:p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4">
            <a:extLst>
              <a:ext uri="{FF2B5EF4-FFF2-40B4-BE49-F238E27FC236}">
                <a16:creationId xmlns:a16="http://schemas.microsoft.com/office/drawing/2014/main" id="{B95984A8-109F-4413-9CFF-1BE9C9F27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079129"/>
            <a:ext cx="6994085" cy="45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0430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4801" y="9404904"/>
            <a:ext cx="17580955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AI taxonomy</a:t>
            </a:r>
            <a:endParaRPr lang="en-US" altLang="ko-K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71702"/>
            <a:ext cx="8839200" cy="644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27697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2"/>
                </a:solidFill>
              </a:rPr>
              <a:t>Moore’s Law</a:t>
            </a:r>
          </a:p>
        </p:txBody>
      </p:sp>
      <p:pic>
        <p:nvPicPr>
          <p:cNvPr id="8" name="Picture 2" descr="Image result for moore's law 2018">
            <a:extLst>
              <a:ext uri="{FF2B5EF4-FFF2-40B4-BE49-F238E27FC236}">
                <a16:creationId xmlns:a16="http://schemas.microsoft.com/office/drawing/2014/main" id="{93FF2821-2BC1-FA42-8236-D16CBD806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960" y="1866900"/>
            <a:ext cx="680524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7EA3C19D-C661-634B-8A82-516FF1749CB7}"/>
              </a:ext>
            </a:extLst>
          </p:cNvPr>
          <p:cNvSpPr/>
          <p:nvPr/>
        </p:nvSpPr>
        <p:spPr>
          <a:xfrm>
            <a:off x="609600" y="4239808"/>
            <a:ext cx="960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The number of transistors in a dense integrated circuit doubles about every two years.</a:t>
            </a:r>
          </a:p>
        </p:txBody>
      </p:sp>
    </p:spTree>
    <p:extLst>
      <p:ext uri="{BB962C8B-B14F-4D97-AF65-F5344CB8AC3E}">
        <p14:creationId xmlns:p14="http://schemas.microsoft.com/office/powerpoint/2010/main" val="343643563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2" name="Slide Number Placeholder 2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13" indent="-285737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2942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120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298" indent="-228589"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474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652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8829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006" indent="-228589" defTabSz="1371532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r>
              <a:rPr lang="en-US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8A5169A-BF3C-4CCB-929D-3790259863DE}" type="slidenum">
              <a:rPr lang="uk-UA" altLang="ko-KR"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uk-UA" altLang="ko-KR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4"/>
          <p:cNvCxnSpPr/>
          <p:nvPr/>
        </p:nvCxnSpPr>
        <p:spPr>
          <a:xfrm>
            <a:off x="533400" y="9545531"/>
            <a:ext cx="0" cy="46207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 txBox="1">
            <a:spLocks/>
          </p:cNvSpPr>
          <p:nvPr/>
        </p:nvSpPr>
        <p:spPr>
          <a:xfrm>
            <a:off x="609601" y="9500860"/>
            <a:ext cx="9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fld id="{37D409AB-2201-4E18-8A34-C31753AD9B06}" type="slidenum">
              <a:rPr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67593718-B721-46ED-A9D6-F1050A829A48}"/>
              </a:ext>
            </a:extLst>
          </p:cNvPr>
          <p:cNvSpPr txBox="1">
            <a:spLocks/>
          </p:cNvSpPr>
          <p:nvPr/>
        </p:nvSpPr>
        <p:spPr>
          <a:xfrm>
            <a:off x="838200" y="571502"/>
            <a:ext cx="1676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Data size increases</a:t>
            </a:r>
            <a:endParaRPr lang="en-US" altLang="ko-KR" dirty="0"/>
          </a:p>
        </p:txBody>
      </p:sp>
      <p:pic>
        <p:nvPicPr>
          <p:cNvPr id="12" name="_x440040384" descr="EMB00022a34831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19300"/>
            <a:ext cx="11353800" cy="638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/>
          <p:nvPr/>
        </p:nvSpPr>
        <p:spPr>
          <a:xfrm>
            <a:off x="1371600" y="8724903"/>
            <a:ext cx="163830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363"/>
              </a:spcBef>
              <a:buClr>
                <a:srgbClr val="000000"/>
              </a:buClr>
              <a:defRPr/>
            </a:pPr>
            <a:r>
              <a:rPr lang="en-US" altLang="ko-KR" sz="4200" b="1" dirty="0">
                <a:solidFill>
                  <a:schemeClr val="bg2"/>
                </a:solidFill>
                <a:ea typeface="굴림" pitchFamily="50" charset="-127"/>
              </a:rPr>
              <a:t>The size of data created worldwide is explosively increasing!</a:t>
            </a:r>
          </a:p>
        </p:txBody>
      </p:sp>
    </p:spTree>
    <p:extLst>
      <p:ext uri="{BB962C8B-B14F-4D97-AF65-F5344CB8AC3E}">
        <p14:creationId xmlns:p14="http://schemas.microsoft.com/office/powerpoint/2010/main" val="5706372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GENARAL LAYOUTS">
  <a:themeElements>
    <a:clrScheme name="SIMPLICITY - Bright Blu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00B0F0"/>
      </a:accent1>
      <a:accent2>
        <a:srgbClr val="C0C0C8"/>
      </a:accent2>
      <a:accent3>
        <a:srgbClr val="00B0F0"/>
      </a:accent3>
      <a:accent4>
        <a:srgbClr val="00B0F0"/>
      </a:accent4>
      <a:accent5>
        <a:srgbClr val="00B0F0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- Bright Blu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00B0F0"/>
      </a:accent1>
      <a:accent2>
        <a:srgbClr val="C0C0C8"/>
      </a:accent2>
      <a:accent3>
        <a:srgbClr val="00B0F0"/>
      </a:accent3>
      <a:accent4>
        <a:srgbClr val="00B0F0"/>
      </a:accent4>
      <a:accent5>
        <a:srgbClr val="00B0F0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DES WITH IMAGES">
  <a:themeElements>
    <a:clrScheme name="SIMPLICITY - Bright Blu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00B0F0"/>
      </a:accent1>
      <a:accent2>
        <a:srgbClr val="C0C0C8"/>
      </a:accent2>
      <a:accent3>
        <a:srgbClr val="00B0F0"/>
      </a:accent3>
      <a:accent4>
        <a:srgbClr val="00B0F0"/>
      </a:accent4>
      <a:accent5>
        <a:srgbClr val="00B0F0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ORTFOLIO">
  <a:themeElements>
    <a:clrScheme name="SIMPLICITY - Bright Blu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00B0F0"/>
      </a:accent1>
      <a:accent2>
        <a:srgbClr val="C0C0C8"/>
      </a:accent2>
      <a:accent3>
        <a:srgbClr val="00B0F0"/>
      </a:accent3>
      <a:accent4>
        <a:srgbClr val="00B0F0"/>
      </a:accent4>
      <a:accent5>
        <a:srgbClr val="00B0F0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15694</TotalTime>
  <Words>1444</Words>
  <Application>Microsoft Office PowerPoint</Application>
  <PresentationFormat>사용자 지정</PresentationFormat>
  <Paragraphs>429</Paragraphs>
  <Slides>55</Slides>
  <Notes>55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70" baseType="lpstr">
      <vt:lpstr>Rix모던고딕 B</vt:lpstr>
      <vt:lpstr>Rix모던고딕 L</vt:lpstr>
      <vt:lpstr>Roboto</vt:lpstr>
      <vt:lpstr>Roboto Condensed</vt:lpstr>
      <vt:lpstr>굴림</vt:lpstr>
      <vt:lpstr>맑은 고딕</vt:lpstr>
      <vt:lpstr>Arial</vt:lpstr>
      <vt:lpstr>Calibri</vt:lpstr>
      <vt:lpstr>Times New Roman</vt:lpstr>
      <vt:lpstr>Wingdings</vt:lpstr>
      <vt:lpstr>GENARAL LAYOUTS</vt:lpstr>
      <vt:lpstr>TEAM SLIDES</vt:lpstr>
      <vt:lpstr>SLIDES WITH IMAGES</vt:lpstr>
      <vt:lpstr>PORTFOLIO</vt:lpstr>
      <vt:lpstr>Visio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Палотенце</dc:creator>
  <cp:lastModifiedBy>Lokwon Kim</cp:lastModifiedBy>
  <cp:revision>2108</cp:revision>
  <cp:lastPrinted>2018-11-26T23:51:45Z</cp:lastPrinted>
  <dcterms:created xsi:type="dcterms:W3CDTF">2015-01-20T11:47:48Z</dcterms:created>
  <dcterms:modified xsi:type="dcterms:W3CDTF">2018-12-05T15:32:24Z</dcterms:modified>
</cp:coreProperties>
</file>